
<file path=[Content_Types].xml><?xml version="1.0" encoding="utf-8"?>
<Types xmlns="http://schemas.openxmlformats.org/package/2006/content-types">
  <Default Extension="emf" ContentType="image/x-emf"/>
  <Default Extension="tiff" ContentType="image/tiff"/>
  <Default Extension="png" ContentType="image/png"/>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 id="2147483656" r:id="rId5"/>
  </p:sldMasterIdLst>
  <p:notesMasterIdLst>
    <p:notesMasterId r:id="rId117"/>
  </p:notesMasterIdLst>
  <p:handoutMasterIdLst>
    <p:handoutMasterId r:id="rId118"/>
  </p:handoutMasterIdLst>
  <p:sldIdLst>
    <p:sldId id="599" r:id="rId6"/>
    <p:sldId id="600" r:id="rId7"/>
    <p:sldId id="720" r:id="rId8"/>
    <p:sldId id="721" r:id="rId9"/>
    <p:sldId id="722" r:id="rId10"/>
    <p:sldId id="601" r:id="rId11"/>
    <p:sldId id="728" r:id="rId12"/>
    <p:sldId id="675" r:id="rId13"/>
    <p:sldId id="708" r:id="rId14"/>
    <p:sldId id="723" r:id="rId15"/>
    <p:sldId id="724" r:id="rId16"/>
    <p:sldId id="676" r:id="rId17"/>
    <p:sldId id="729" r:id="rId18"/>
    <p:sldId id="712" r:id="rId19"/>
    <p:sldId id="677" r:id="rId20"/>
    <p:sldId id="678" r:id="rId21"/>
    <p:sldId id="709" r:id="rId22"/>
    <p:sldId id="725" r:id="rId23"/>
    <p:sldId id="679" r:id="rId24"/>
    <p:sldId id="730" r:id="rId25"/>
    <p:sldId id="680" r:id="rId26"/>
    <p:sldId id="681" r:id="rId27"/>
    <p:sldId id="710" r:id="rId28"/>
    <p:sldId id="726" r:id="rId29"/>
    <p:sldId id="731" r:id="rId30"/>
    <p:sldId id="727" r:id="rId31"/>
    <p:sldId id="737" r:id="rId32"/>
    <p:sldId id="682" r:id="rId33"/>
    <p:sldId id="685" r:id="rId34"/>
    <p:sldId id="686" r:id="rId35"/>
    <p:sldId id="687" r:id="rId36"/>
    <p:sldId id="688" r:id="rId37"/>
    <p:sldId id="690" r:id="rId38"/>
    <p:sldId id="732" r:id="rId39"/>
    <p:sldId id="693" r:id="rId40"/>
    <p:sldId id="733" r:id="rId41"/>
    <p:sldId id="694" r:id="rId42"/>
    <p:sldId id="764" r:id="rId43"/>
    <p:sldId id="695" r:id="rId44"/>
    <p:sldId id="696" r:id="rId45"/>
    <p:sldId id="711" r:id="rId46"/>
    <p:sldId id="734" r:id="rId47"/>
    <p:sldId id="735" r:id="rId48"/>
    <p:sldId id="736" r:id="rId49"/>
    <p:sldId id="738" r:id="rId50"/>
    <p:sldId id="739" r:id="rId51"/>
    <p:sldId id="714" r:id="rId52"/>
    <p:sldId id="715" r:id="rId53"/>
    <p:sldId id="717" r:id="rId54"/>
    <p:sldId id="718" r:id="rId55"/>
    <p:sldId id="740" r:id="rId56"/>
    <p:sldId id="741" r:id="rId57"/>
    <p:sldId id="742" r:id="rId58"/>
    <p:sldId id="700" r:id="rId59"/>
    <p:sldId id="701" r:id="rId60"/>
    <p:sldId id="702" r:id="rId61"/>
    <p:sldId id="719" r:id="rId62"/>
    <p:sldId id="703" r:id="rId63"/>
    <p:sldId id="743" r:id="rId64"/>
    <p:sldId id="744" r:id="rId65"/>
    <p:sldId id="745" r:id="rId66"/>
    <p:sldId id="748" r:id="rId67"/>
    <p:sldId id="746" r:id="rId68"/>
    <p:sldId id="747" r:id="rId69"/>
    <p:sldId id="704" r:id="rId70"/>
    <p:sldId id="705" r:id="rId71"/>
    <p:sldId id="749" r:id="rId72"/>
    <p:sldId id="750" r:id="rId73"/>
    <p:sldId id="707" r:id="rId74"/>
    <p:sldId id="638" r:id="rId75"/>
    <p:sldId id="751" r:id="rId76"/>
    <p:sldId id="752" r:id="rId77"/>
    <p:sldId id="674" r:id="rId78"/>
    <p:sldId id="691" r:id="rId79"/>
    <p:sldId id="753" r:id="rId80"/>
    <p:sldId id="756" r:id="rId81"/>
    <p:sldId id="754" r:id="rId82"/>
    <p:sldId id="639" r:id="rId83"/>
    <p:sldId id="755" r:id="rId84"/>
    <p:sldId id="689" r:id="rId85"/>
    <p:sldId id="757" r:id="rId86"/>
    <p:sldId id="758" r:id="rId87"/>
    <p:sldId id="713" r:id="rId88"/>
    <p:sldId id="762" r:id="rId89"/>
    <p:sldId id="759" r:id="rId90"/>
    <p:sldId id="716" r:id="rId91"/>
    <p:sldId id="692" r:id="rId92"/>
    <p:sldId id="760" r:id="rId93"/>
    <p:sldId id="763" r:id="rId94"/>
    <p:sldId id="761" r:id="rId95"/>
    <p:sldId id="683" r:id="rId96"/>
    <p:sldId id="684" r:id="rId97"/>
    <p:sldId id="765" r:id="rId98"/>
    <p:sldId id="640" r:id="rId99"/>
    <p:sldId id="766" r:id="rId100"/>
    <p:sldId id="767" r:id="rId101"/>
    <p:sldId id="772" r:id="rId102"/>
    <p:sldId id="768" r:id="rId103"/>
    <p:sldId id="769" r:id="rId104"/>
    <p:sldId id="770" r:id="rId105"/>
    <p:sldId id="771" r:id="rId106"/>
    <p:sldId id="779" r:id="rId107"/>
    <p:sldId id="641" r:id="rId108"/>
    <p:sldId id="773" r:id="rId109"/>
    <p:sldId id="778" r:id="rId110"/>
    <p:sldId id="774" r:id="rId111"/>
    <p:sldId id="775" r:id="rId112"/>
    <p:sldId id="780" r:id="rId113"/>
    <p:sldId id="776" r:id="rId114"/>
    <p:sldId id="777" r:id="rId115"/>
    <p:sldId id="667" r:id="rId116"/>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宋体" charset="0"/>
      </a:defRPr>
    </a:lvl1pPr>
    <a:lvl2pPr marL="457200" algn="l" rtl="0" eaLnBrk="0" fontAlgn="base" hangingPunct="0">
      <a:spcBef>
        <a:spcPct val="0"/>
      </a:spcBef>
      <a:spcAft>
        <a:spcPct val="0"/>
      </a:spcAft>
      <a:defRPr kern="1200">
        <a:solidFill>
          <a:schemeClr val="tx1"/>
        </a:solidFill>
        <a:latin typeface="Calibri" charset="0"/>
        <a:ea typeface="宋体" charset="0"/>
        <a:cs typeface="宋体" charset="0"/>
      </a:defRPr>
    </a:lvl2pPr>
    <a:lvl3pPr marL="914400" algn="l" rtl="0" eaLnBrk="0" fontAlgn="base" hangingPunct="0">
      <a:spcBef>
        <a:spcPct val="0"/>
      </a:spcBef>
      <a:spcAft>
        <a:spcPct val="0"/>
      </a:spcAft>
      <a:defRPr kern="1200">
        <a:solidFill>
          <a:schemeClr val="tx1"/>
        </a:solidFill>
        <a:latin typeface="Calibri" charset="0"/>
        <a:ea typeface="宋体" charset="0"/>
        <a:cs typeface="宋体" charset="0"/>
      </a:defRPr>
    </a:lvl3pPr>
    <a:lvl4pPr marL="1371600" algn="l" rtl="0" eaLnBrk="0" fontAlgn="base" hangingPunct="0">
      <a:spcBef>
        <a:spcPct val="0"/>
      </a:spcBef>
      <a:spcAft>
        <a:spcPct val="0"/>
      </a:spcAft>
      <a:defRPr kern="1200">
        <a:solidFill>
          <a:schemeClr val="tx1"/>
        </a:solidFill>
        <a:latin typeface="Calibri" charset="0"/>
        <a:ea typeface="宋体" charset="0"/>
        <a:cs typeface="宋体" charset="0"/>
      </a:defRPr>
    </a:lvl4pPr>
    <a:lvl5pPr marL="1828800" algn="l" rtl="0" eaLnBrk="0" fontAlgn="base" hangingPunct="0">
      <a:spcBef>
        <a:spcPct val="0"/>
      </a:spcBef>
      <a:spcAft>
        <a:spcPct val="0"/>
      </a:spcAft>
      <a:defRPr kern="1200">
        <a:solidFill>
          <a:schemeClr val="tx1"/>
        </a:solidFill>
        <a:latin typeface="Calibri" charset="0"/>
        <a:ea typeface="宋体" charset="0"/>
        <a:cs typeface="宋体" charset="0"/>
      </a:defRPr>
    </a:lvl5pPr>
    <a:lvl6pPr marL="2286000" algn="l" defTabSz="457200" rtl="0" eaLnBrk="1" latinLnBrk="0" hangingPunct="1">
      <a:defRPr kern="1200">
        <a:solidFill>
          <a:schemeClr val="tx1"/>
        </a:solidFill>
        <a:latin typeface="Calibri" charset="0"/>
        <a:ea typeface="宋体" charset="0"/>
        <a:cs typeface="宋体" charset="0"/>
      </a:defRPr>
    </a:lvl6pPr>
    <a:lvl7pPr marL="2743200" algn="l" defTabSz="457200" rtl="0" eaLnBrk="1" latinLnBrk="0" hangingPunct="1">
      <a:defRPr kern="1200">
        <a:solidFill>
          <a:schemeClr val="tx1"/>
        </a:solidFill>
        <a:latin typeface="Calibri" charset="0"/>
        <a:ea typeface="宋体" charset="0"/>
        <a:cs typeface="宋体" charset="0"/>
      </a:defRPr>
    </a:lvl7pPr>
    <a:lvl8pPr marL="3200400" algn="l" defTabSz="457200" rtl="0" eaLnBrk="1" latinLnBrk="0" hangingPunct="1">
      <a:defRPr kern="1200">
        <a:solidFill>
          <a:schemeClr val="tx1"/>
        </a:solidFill>
        <a:latin typeface="Calibri" charset="0"/>
        <a:ea typeface="宋体" charset="0"/>
        <a:cs typeface="宋体" charset="0"/>
      </a:defRPr>
    </a:lvl8pPr>
    <a:lvl9pPr marL="3657600" algn="l" defTabSz="457200" rtl="0" eaLnBrk="1" latinLnBrk="0" hangingPunct="1">
      <a:defRPr kern="1200">
        <a:solidFill>
          <a:schemeClr val="tx1"/>
        </a:solidFill>
        <a:latin typeface="Calibri" charset="0"/>
        <a:ea typeface="宋体" charset="0"/>
        <a:cs typeface="宋体"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9FF"/>
    <a:srgbClr val="EBF5FF"/>
    <a:srgbClr val="79AFFF"/>
    <a:srgbClr val="FF5F49"/>
    <a:srgbClr val="EBD9FF"/>
    <a:srgbClr val="FBD5D5"/>
    <a:srgbClr val="17375E"/>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518"/>
  </p:normalViewPr>
  <p:slideViewPr>
    <p:cSldViewPr>
      <p:cViewPr varScale="1">
        <p:scale>
          <a:sx n="151" d="100"/>
          <a:sy n="151" d="100"/>
        </p:scale>
        <p:origin x="168" y="1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2" Type="http://schemas.openxmlformats.org/officeDocument/2006/relationships/commentAuthors" Target="commentAuthors.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7.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notesMaster" Target="notesMasters/notesMaster1.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宋体"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宋体"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emf"/><Relationship Id="rId8" Type="http://schemas.openxmlformats.org/officeDocument/2006/relationships/image" Target="../media/image7.emf"/><Relationship Id="rId7" Type="http://schemas.openxmlformats.org/officeDocument/2006/relationships/image" Target="../media/image6.emf"/><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3" Type="http://schemas.openxmlformats.org/officeDocument/2006/relationships/image" Target="../media/image2.emf"/><Relationship Id="rId20" Type="http://schemas.openxmlformats.org/officeDocument/2006/relationships/theme" Target="../theme/theme1.xml"/><Relationship Id="rId2" Type="http://schemas.openxmlformats.org/officeDocument/2006/relationships/image" Target="../media/image1.emf"/><Relationship Id="rId19" Type="http://schemas.openxmlformats.org/officeDocument/2006/relationships/image" Target="../media/image18.emf"/><Relationship Id="rId18" Type="http://schemas.openxmlformats.org/officeDocument/2006/relationships/image" Target="../media/image17.emf"/><Relationship Id="rId17" Type="http://schemas.openxmlformats.org/officeDocument/2006/relationships/image" Target="../media/image16.emf"/><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emf"/><Relationship Id="rId13" Type="http://schemas.openxmlformats.org/officeDocument/2006/relationships/image" Target="../media/image12.emf"/><Relationship Id="rId12" Type="http://schemas.openxmlformats.org/officeDocument/2006/relationships/image" Target="../media/image11.emf"/><Relationship Id="rId11" Type="http://schemas.openxmlformats.org/officeDocument/2006/relationships/image" Target="../media/image10.emf"/><Relationship Id="rId10" Type="http://schemas.openxmlformats.org/officeDocument/2006/relationships/image" Target="../media/image9.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panose="020B060402020209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5"/>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35" name="Picture 7"/>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panose="020B060402020209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8" name="Picture 11"/>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46" name="Picture 9"/>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0030101010101" charset="-122"/>
        </a:defRPr>
      </a:lvl1pPr>
      <a:lvl2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2pPr>
      <a:lvl3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3pPr>
      <a:lvl4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4pPr>
      <a:lvl5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5pPr>
      <a:lvl6pPr marL="457200" algn="ctr" rtl="0" fontAlgn="base">
        <a:spcBef>
          <a:spcPct val="0"/>
        </a:spcBef>
        <a:spcAft>
          <a:spcPct val="0"/>
        </a:spcAft>
        <a:defRPr sz="4400">
          <a:solidFill>
            <a:schemeClr val="tx1"/>
          </a:solidFill>
          <a:latin typeface="Calibri" charset="0"/>
          <a:ea typeface="宋体" charset="-122"/>
        </a:defRPr>
      </a:lvl6pPr>
      <a:lvl7pPr marL="914400" algn="ctr" rtl="0" fontAlgn="base">
        <a:spcBef>
          <a:spcPct val="0"/>
        </a:spcBef>
        <a:spcAft>
          <a:spcPct val="0"/>
        </a:spcAft>
        <a:defRPr sz="4400">
          <a:solidFill>
            <a:schemeClr val="tx1"/>
          </a:solidFill>
          <a:latin typeface="Calibri" charset="0"/>
          <a:ea typeface="宋体" charset="-122"/>
        </a:defRPr>
      </a:lvl7pPr>
      <a:lvl8pPr marL="1371600" algn="ctr" rtl="0" fontAlgn="base">
        <a:spcBef>
          <a:spcPct val="0"/>
        </a:spcBef>
        <a:spcAft>
          <a:spcPct val="0"/>
        </a:spcAft>
        <a:defRPr sz="4400">
          <a:solidFill>
            <a:schemeClr val="tx1"/>
          </a:solidFill>
          <a:latin typeface="Calibri" charset="0"/>
          <a:ea typeface="宋体" charset="-122"/>
        </a:defRPr>
      </a:lvl8pPr>
      <a:lvl9pPr marL="1828800" algn="ctr" rtl="0" fontAlgn="base">
        <a:spcBef>
          <a:spcPct val="0"/>
        </a:spcBef>
        <a:spcAft>
          <a:spcPct val="0"/>
        </a:spcAft>
        <a:defRPr sz="4400">
          <a:solidFill>
            <a:schemeClr val="tx1"/>
          </a:solidFill>
          <a:latin typeface="Calibri" charset="0"/>
          <a:ea typeface="宋体"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kumimoji="1" sz="3200" kern="1200">
          <a:solidFill>
            <a:schemeClr val="tx1"/>
          </a:solidFill>
          <a:latin typeface="+mn-lt"/>
          <a:ea typeface="+mn-ea"/>
          <a:cs typeface="黑体" panose="02010600030101010101" charset="-122"/>
        </a:defRPr>
      </a:lvl1pPr>
      <a:lvl2pPr marL="742950" indent="-285750" algn="l" rtl="0" eaLnBrk="0" fontAlgn="base" hangingPunct="0">
        <a:spcBef>
          <a:spcPct val="20000"/>
        </a:spcBef>
        <a:spcAft>
          <a:spcPct val="0"/>
        </a:spcAft>
        <a:buFont typeface="Arial" panose="020B0604020202090204" pitchFamily="34" charset="0"/>
        <a:buChar char="–"/>
        <a:defRPr kumimoji="1" sz="2800" kern="1200">
          <a:solidFill>
            <a:schemeClr val="tx1"/>
          </a:solidFill>
          <a:latin typeface="+mn-lt"/>
          <a:ea typeface="+mn-ea"/>
          <a:cs typeface="黑体" panose="02010600030101010101" charset="-122"/>
        </a:defRPr>
      </a:lvl2pPr>
      <a:lvl3pPr marL="1143000" indent="-228600" algn="l" rtl="0" eaLnBrk="0" fontAlgn="base" hangingPunct="0">
        <a:spcBef>
          <a:spcPct val="20000"/>
        </a:spcBef>
        <a:spcAft>
          <a:spcPct val="0"/>
        </a:spcAft>
        <a:buFont typeface="Arial" panose="020B0604020202090204" pitchFamily="34" charset="0"/>
        <a:buChar char="•"/>
        <a:defRPr kumimoji="1" sz="2400" kern="1200">
          <a:solidFill>
            <a:schemeClr val="tx1"/>
          </a:solidFill>
          <a:latin typeface="+mn-lt"/>
          <a:ea typeface="+mn-ea"/>
          <a:cs typeface="黑体" panose="02010600030101010101" charset="-122"/>
        </a:defRPr>
      </a:lvl3pPr>
      <a:lvl4pPr marL="16002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4pPr>
      <a:lvl5pPr marL="20574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defRPr/>
              </a:pPr>
              <a:endParaRPr lang="zh-CN" altLang="en-US">
                <a:latin typeface="Segoe UI" pitchFamily="34" charset="0"/>
                <a:ea typeface="微软雅黑"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Segoe UI" pitchFamily="34" charset="0"/>
              <a:ea typeface="微软雅黑"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053" name="图片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panose="020B0604020202090204" pitchFamily="34" charset="0"/>
              <a:buNone/>
              <a:defRPr/>
            </a:pPr>
            <a:endParaRPr lang="zh-CN" altLang="en-US">
              <a:latin typeface="Segoe UI"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2400" b="1" kern="1200">
          <a:solidFill>
            <a:schemeClr val="tx1"/>
          </a:solidFill>
          <a:latin typeface="黑体" panose="02010600030101010101" charset="-122"/>
          <a:ea typeface="黑体" panose="02010600030101010101" charset="-122"/>
          <a:cs typeface="黑体" panose="02010600030101010101" charset="-122"/>
        </a:defRPr>
      </a:lvl1pPr>
      <a:lvl2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2pPr>
      <a:lvl3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3pPr>
      <a:lvl4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4pPr>
      <a:lvl5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5pPr>
      <a:lvl6pPr marL="457200" algn="l" rtl="0" fontAlgn="base">
        <a:spcBef>
          <a:spcPct val="0"/>
        </a:spcBef>
        <a:spcAft>
          <a:spcPct val="0"/>
        </a:spcAft>
        <a:defRPr sz="2400" b="1">
          <a:solidFill>
            <a:schemeClr val="tx1"/>
          </a:solidFill>
          <a:latin typeface="黑体" panose="02010600030101010101" charset="-122"/>
          <a:ea typeface="黑体" panose="02010600030101010101" charset="-122"/>
        </a:defRPr>
      </a:lvl6pPr>
      <a:lvl7pPr marL="914400" algn="l" rtl="0" fontAlgn="base">
        <a:spcBef>
          <a:spcPct val="0"/>
        </a:spcBef>
        <a:spcAft>
          <a:spcPct val="0"/>
        </a:spcAft>
        <a:defRPr sz="2400" b="1">
          <a:solidFill>
            <a:schemeClr val="tx1"/>
          </a:solidFill>
          <a:latin typeface="黑体" panose="02010600030101010101" charset="-122"/>
          <a:ea typeface="黑体" panose="02010600030101010101" charset="-122"/>
        </a:defRPr>
      </a:lvl7pPr>
      <a:lvl8pPr marL="1371600" algn="l" rtl="0" fontAlgn="base">
        <a:spcBef>
          <a:spcPct val="0"/>
        </a:spcBef>
        <a:spcAft>
          <a:spcPct val="0"/>
        </a:spcAft>
        <a:defRPr sz="2400" b="1">
          <a:solidFill>
            <a:schemeClr val="tx1"/>
          </a:solidFill>
          <a:latin typeface="黑体" panose="02010600030101010101" charset="-122"/>
          <a:ea typeface="黑体" panose="02010600030101010101" charset="-122"/>
        </a:defRPr>
      </a:lvl8pPr>
      <a:lvl9pPr marL="1828800" algn="l" rtl="0" fontAlgn="base">
        <a:spcBef>
          <a:spcPct val="0"/>
        </a:spcBef>
        <a:spcAft>
          <a:spcPct val="0"/>
        </a:spcAft>
        <a:defRPr sz="2400" b="1">
          <a:solidFill>
            <a:schemeClr val="tx1"/>
          </a:solidFill>
          <a:latin typeface="黑体" panose="02010600030101010101" charset="-122"/>
          <a:ea typeface="黑体" panose="02010600030101010101"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kumimoji="1" sz="3200" kern="1200">
          <a:solidFill>
            <a:schemeClr val="tx1"/>
          </a:solidFill>
          <a:latin typeface="+mn-lt"/>
          <a:ea typeface="+mn-ea"/>
          <a:cs typeface="黑体" panose="02010600030101010101" charset="-122"/>
        </a:defRPr>
      </a:lvl1pPr>
      <a:lvl2pPr marL="742950" indent="-285750" algn="l" rtl="0" eaLnBrk="0" fontAlgn="base" hangingPunct="0">
        <a:spcBef>
          <a:spcPct val="20000"/>
        </a:spcBef>
        <a:spcAft>
          <a:spcPct val="0"/>
        </a:spcAft>
        <a:buFont typeface="Arial" panose="020B0604020202090204" pitchFamily="34" charset="0"/>
        <a:buChar char="–"/>
        <a:defRPr b="1" kern="1200">
          <a:solidFill>
            <a:schemeClr val="tx1"/>
          </a:solidFill>
          <a:latin typeface="黑体" panose="02010600030101010101" charset="-122"/>
          <a:ea typeface="黑体" panose="02010600030101010101" charset="-122"/>
          <a:cs typeface="黑体" panose="02010600030101010101" charset="-122"/>
        </a:defRPr>
      </a:lvl2pPr>
      <a:lvl3pPr marL="1143000" indent="-228600" algn="l" rtl="0" eaLnBrk="0" fontAlgn="base" hangingPunct="0">
        <a:spcBef>
          <a:spcPct val="20000"/>
        </a:spcBef>
        <a:spcAft>
          <a:spcPct val="0"/>
        </a:spcAft>
        <a:buFont typeface="Arial" panose="020B0604020202090204" pitchFamily="34" charset="0"/>
        <a:buChar char="•"/>
        <a:defRPr sz="1400" b="1" kern="1200">
          <a:solidFill>
            <a:schemeClr val="tx1"/>
          </a:solidFill>
          <a:latin typeface="黑体" panose="02010600030101010101" charset="-122"/>
          <a:ea typeface="黑体" panose="02010600030101010101" charset="-122"/>
          <a:cs typeface="黑体" panose="02010600030101010101" charset="-122"/>
        </a:defRPr>
      </a:lvl3pPr>
      <a:lvl4pPr marL="16002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4pPr>
      <a:lvl5pPr marL="20574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a:latin typeface="Segoe UI" pitchFamily="34" charset="0"/>
              <a:ea typeface="微软雅黑"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076" name="图片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panose="020B0604020202090204" pitchFamily="34" charset="0"/>
              <a:buNone/>
              <a:defRPr/>
            </a:pPr>
            <a:endParaRPr lang="zh-CN" altLang="en-US">
              <a:latin typeface="Segoe UI"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2400" b="1" kern="1200">
          <a:solidFill>
            <a:schemeClr val="tx1"/>
          </a:solidFill>
          <a:latin typeface="黑体" panose="02010600030101010101" charset="-122"/>
          <a:ea typeface="黑体" panose="02010600030101010101" charset="-122"/>
          <a:cs typeface="黑体" panose="02010600030101010101" charset="-122"/>
        </a:defRPr>
      </a:lvl1pPr>
      <a:lvl2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2pPr>
      <a:lvl3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3pPr>
      <a:lvl4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4pPr>
      <a:lvl5pPr algn="l" rtl="0" eaLnBrk="0" fontAlgn="base" hangingPunct="0">
        <a:spcBef>
          <a:spcPct val="0"/>
        </a:spcBef>
        <a:spcAft>
          <a:spcPct val="0"/>
        </a:spcAft>
        <a:defRPr sz="2400" b="1">
          <a:solidFill>
            <a:schemeClr val="tx1"/>
          </a:solidFill>
          <a:latin typeface="黑体" panose="02010600030101010101" charset="-122"/>
          <a:ea typeface="黑体" panose="02010600030101010101" charset="-122"/>
          <a:cs typeface="黑体" panose="02010600030101010101" charset="-122"/>
        </a:defRPr>
      </a:lvl5pPr>
      <a:lvl6pPr marL="457200" algn="l" rtl="0" fontAlgn="base">
        <a:spcBef>
          <a:spcPct val="0"/>
        </a:spcBef>
        <a:spcAft>
          <a:spcPct val="0"/>
        </a:spcAft>
        <a:defRPr sz="2400" b="1">
          <a:solidFill>
            <a:schemeClr val="tx1"/>
          </a:solidFill>
          <a:latin typeface="黑体" panose="02010600030101010101" charset="-122"/>
          <a:ea typeface="黑体" panose="02010600030101010101" charset="-122"/>
        </a:defRPr>
      </a:lvl6pPr>
      <a:lvl7pPr marL="914400" algn="l" rtl="0" fontAlgn="base">
        <a:spcBef>
          <a:spcPct val="0"/>
        </a:spcBef>
        <a:spcAft>
          <a:spcPct val="0"/>
        </a:spcAft>
        <a:defRPr sz="2400" b="1">
          <a:solidFill>
            <a:schemeClr val="tx1"/>
          </a:solidFill>
          <a:latin typeface="黑体" panose="02010600030101010101" charset="-122"/>
          <a:ea typeface="黑体" panose="02010600030101010101" charset="-122"/>
        </a:defRPr>
      </a:lvl7pPr>
      <a:lvl8pPr marL="1371600" algn="l" rtl="0" fontAlgn="base">
        <a:spcBef>
          <a:spcPct val="0"/>
        </a:spcBef>
        <a:spcAft>
          <a:spcPct val="0"/>
        </a:spcAft>
        <a:defRPr sz="2400" b="1">
          <a:solidFill>
            <a:schemeClr val="tx1"/>
          </a:solidFill>
          <a:latin typeface="黑体" panose="02010600030101010101" charset="-122"/>
          <a:ea typeface="黑体" panose="02010600030101010101" charset="-122"/>
        </a:defRPr>
      </a:lvl8pPr>
      <a:lvl9pPr marL="1828800" algn="l" rtl="0" fontAlgn="base">
        <a:spcBef>
          <a:spcPct val="0"/>
        </a:spcBef>
        <a:spcAft>
          <a:spcPct val="0"/>
        </a:spcAft>
        <a:defRPr sz="2400" b="1">
          <a:solidFill>
            <a:schemeClr val="tx1"/>
          </a:solidFill>
          <a:latin typeface="黑体" panose="02010600030101010101" charset="-122"/>
          <a:ea typeface="黑体" panose="02010600030101010101"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kumimoji="1" sz="3200" kern="1200">
          <a:solidFill>
            <a:schemeClr val="tx1"/>
          </a:solidFill>
          <a:latin typeface="+mn-lt"/>
          <a:ea typeface="+mn-ea"/>
          <a:cs typeface="黑体" panose="02010600030101010101" charset="-122"/>
        </a:defRPr>
      </a:lvl1pPr>
      <a:lvl2pPr marL="742950" indent="-285750" algn="l" rtl="0" eaLnBrk="0" fontAlgn="base" hangingPunct="0">
        <a:spcBef>
          <a:spcPct val="20000"/>
        </a:spcBef>
        <a:spcAft>
          <a:spcPct val="0"/>
        </a:spcAft>
        <a:buFont typeface="Arial" panose="020B0604020202090204" pitchFamily="34" charset="0"/>
        <a:buChar char="–"/>
        <a:defRPr b="1" kern="1200">
          <a:solidFill>
            <a:schemeClr val="tx1"/>
          </a:solidFill>
          <a:latin typeface="黑体" panose="02010600030101010101" charset="-122"/>
          <a:ea typeface="黑体" panose="02010600030101010101" charset="-122"/>
          <a:cs typeface="黑体" panose="02010600030101010101" charset="-122"/>
        </a:defRPr>
      </a:lvl2pPr>
      <a:lvl3pPr marL="1143000" indent="-228600" algn="l" rtl="0" eaLnBrk="0" fontAlgn="base" hangingPunct="0">
        <a:spcBef>
          <a:spcPct val="20000"/>
        </a:spcBef>
        <a:spcAft>
          <a:spcPct val="0"/>
        </a:spcAft>
        <a:buFont typeface="Arial" panose="020B0604020202090204" pitchFamily="34" charset="0"/>
        <a:buChar char="•"/>
        <a:defRPr sz="1400" b="1" kern="1200">
          <a:solidFill>
            <a:schemeClr val="tx1"/>
          </a:solidFill>
          <a:latin typeface="黑体" panose="02010600030101010101" charset="-122"/>
          <a:ea typeface="黑体" panose="02010600030101010101" charset="-122"/>
          <a:cs typeface="黑体" panose="02010600030101010101" charset="-122"/>
        </a:defRPr>
      </a:lvl3pPr>
      <a:lvl4pPr marL="16002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4pPr>
      <a:lvl5pPr marL="20574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0030101010101" charset="-122"/>
        </a:defRPr>
      </a:lvl1pPr>
      <a:lvl2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2pPr>
      <a:lvl3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3pPr>
      <a:lvl4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4pPr>
      <a:lvl5pPr algn="ctr" rtl="0" eaLnBrk="0" fontAlgn="base" hangingPunct="0">
        <a:spcBef>
          <a:spcPct val="0"/>
        </a:spcBef>
        <a:spcAft>
          <a:spcPct val="0"/>
        </a:spcAft>
        <a:defRPr kumimoji="1" sz="4400">
          <a:solidFill>
            <a:schemeClr val="tx1"/>
          </a:solidFill>
          <a:latin typeface="Calibri" charset="0"/>
          <a:ea typeface="黑体" panose="02010600030101010101" charset="-122"/>
          <a:cs typeface="黑体" panose="02010600030101010101" charset="-122"/>
        </a:defRPr>
      </a:lvl5pPr>
      <a:lvl6pPr marL="457200" algn="ctr" rtl="0" fontAlgn="base">
        <a:spcBef>
          <a:spcPct val="0"/>
        </a:spcBef>
        <a:spcAft>
          <a:spcPct val="0"/>
        </a:spcAft>
        <a:defRPr sz="4400">
          <a:solidFill>
            <a:schemeClr val="tx1"/>
          </a:solidFill>
          <a:latin typeface="Calibri" charset="0"/>
          <a:ea typeface="宋体" charset="-122"/>
        </a:defRPr>
      </a:lvl6pPr>
      <a:lvl7pPr marL="914400" algn="ctr" rtl="0" fontAlgn="base">
        <a:spcBef>
          <a:spcPct val="0"/>
        </a:spcBef>
        <a:spcAft>
          <a:spcPct val="0"/>
        </a:spcAft>
        <a:defRPr sz="4400">
          <a:solidFill>
            <a:schemeClr val="tx1"/>
          </a:solidFill>
          <a:latin typeface="Calibri" charset="0"/>
          <a:ea typeface="宋体" charset="-122"/>
        </a:defRPr>
      </a:lvl7pPr>
      <a:lvl8pPr marL="1371600" algn="ctr" rtl="0" fontAlgn="base">
        <a:spcBef>
          <a:spcPct val="0"/>
        </a:spcBef>
        <a:spcAft>
          <a:spcPct val="0"/>
        </a:spcAft>
        <a:defRPr sz="4400">
          <a:solidFill>
            <a:schemeClr val="tx1"/>
          </a:solidFill>
          <a:latin typeface="Calibri" charset="0"/>
          <a:ea typeface="宋体" charset="-122"/>
        </a:defRPr>
      </a:lvl8pPr>
      <a:lvl9pPr marL="1828800" algn="ctr" rtl="0" fontAlgn="base">
        <a:spcBef>
          <a:spcPct val="0"/>
        </a:spcBef>
        <a:spcAft>
          <a:spcPct val="0"/>
        </a:spcAft>
        <a:defRPr sz="4400">
          <a:solidFill>
            <a:schemeClr val="tx1"/>
          </a:solidFill>
          <a:latin typeface="Calibri" charset="0"/>
          <a:ea typeface="宋体"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kumimoji="1" sz="3200" kern="1200">
          <a:solidFill>
            <a:schemeClr val="tx1"/>
          </a:solidFill>
          <a:latin typeface="+mn-lt"/>
          <a:ea typeface="+mn-ea"/>
          <a:cs typeface="黑体" panose="02010600030101010101" charset="-122"/>
        </a:defRPr>
      </a:lvl1pPr>
      <a:lvl2pPr marL="742950" indent="-285750" algn="l" rtl="0" eaLnBrk="0" fontAlgn="base" hangingPunct="0">
        <a:spcBef>
          <a:spcPct val="20000"/>
        </a:spcBef>
        <a:spcAft>
          <a:spcPct val="0"/>
        </a:spcAft>
        <a:buFont typeface="Arial" panose="020B0604020202090204" pitchFamily="34" charset="0"/>
        <a:buChar char="–"/>
        <a:defRPr kumimoji="1" sz="2800" kern="1200">
          <a:solidFill>
            <a:schemeClr val="tx1"/>
          </a:solidFill>
          <a:latin typeface="+mn-lt"/>
          <a:ea typeface="+mn-ea"/>
          <a:cs typeface="黑体" panose="02010600030101010101" charset="-122"/>
        </a:defRPr>
      </a:lvl2pPr>
      <a:lvl3pPr marL="1143000" indent="-228600" algn="l" rtl="0" eaLnBrk="0" fontAlgn="base" hangingPunct="0">
        <a:spcBef>
          <a:spcPct val="20000"/>
        </a:spcBef>
        <a:spcAft>
          <a:spcPct val="0"/>
        </a:spcAft>
        <a:buFont typeface="Arial" panose="020B0604020202090204" pitchFamily="34" charset="0"/>
        <a:buChar char="•"/>
        <a:defRPr kumimoji="1" sz="2400" kern="1200">
          <a:solidFill>
            <a:schemeClr val="tx1"/>
          </a:solidFill>
          <a:latin typeface="+mn-lt"/>
          <a:ea typeface="+mn-ea"/>
          <a:cs typeface="黑体" panose="02010600030101010101" charset="-122"/>
        </a:defRPr>
      </a:lvl3pPr>
      <a:lvl4pPr marL="16002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4pPr>
      <a:lvl5pPr marL="2057400" indent="-228600" algn="l" rtl="0" eaLnBrk="0" fontAlgn="base" hangingPunct="0">
        <a:spcBef>
          <a:spcPct val="20000"/>
        </a:spcBef>
        <a:spcAft>
          <a:spcPct val="0"/>
        </a:spcAft>
        <a:buFont typeface="Arial" panose="020B0604020202090204" pitchFamily="34" charset="0"/>
        <a:buChar char="»"/>
        <a:defRPr kumimoji="1" sz="2000" kern="1200">
          <a:solidFill>
            <a:schemeClr val="tx1"/>
          </a:solidFill>
          <a:latin typeface="+mn-lt"/>
          <a:ea typeface="+mn-ea"/>
          <a:cs typeface="黑体" panose="02010600030101010101" charset="-122"/>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5_&#26696;&#20363;_&#22810;&#20219;&#21153;&#29256;TCP&#26381;&#21153;&#31471;&#31243;&#24207;&#24320;&#21457;01.mp4"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6_%20&#26696;&#20363;_&#22810;&#20219;&#21153;&#29256;TCP&#26381;&#21153;&#31471;&#31243;&#24207;&#24320;&#21457;02.mp4"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2_ip&#22320;&#22336;&#30340;&#20171;&#32461;.mp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tiff"/><Relationship Id="rId2" Type="http://schemas.openxmlformats.org/officeDocument/2006/relationships/image" Target="../media/image27.GIF"/><Relationship Id="rId1" Type="http://schemas.openxmlformats.org/officeDocument/2006/relationships/image" Target="../media/image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3_ifconfig&#21644;ping&#21629;&#20196;.mp4"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4_&#31471;&#21475;&#21644;&#31471;&#21475;&#21495;.mp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5_&#31471;&#21475;&#21495;&#30340;&#20998;&#31867;.mp4"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6_socket&#30340;&#20171;&#32461;.mp4" TargetMode="Externa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tiff"/><Relationship Id="rId1" Type="http://schemas.openxmlformats.org/officeDocument/2006/relationships/image" Target="../media/image5.tif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7_TCP&#20171;&#32461;.mp4"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tiff"/><Relationship Id="rId1" Type="http://schemas.openxmlformats.org/officeDocument/2006/relationships/image" Target="../media/image5.tif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8_python3&#32534;&#30721;&#36716;&#21270;.mp4" TargetMode="Externa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1_&#32593;&#32476;&#20171;&#32461;.mp4" TargetMode="Externa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9_TCP&#23458;&#25143;&#31471;&#31243;&#24207;&#24320;&#21457;&#27969;&#31243;.mp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0_TCP&#23458;&#25143;&#31471;&#31243;&#24207;&#24320;&#21457;.mp4"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8.tif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1_TCP&#26381;&#21153;&#31471;&#31243;&#24207;&#24320;&#21457;&#27969;&#31243;.mp4"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2_TCP&#26381;&#21153;&#31471;&#31243;&#24207;&#24320;&#21457;.mp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4_socket&#20043;send&#21644;recv&#21407;&#29702;&#21078;&#26512;.mp4"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2000395" y="2211279"/>
            <a:ext cx="50987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eaLnBrk="1" hangingPunct="1"/>
            <a:r>
              <a:rPr lang="en-US" altLang="zh-CN" sz="3600" b="1" dirty="0">
                <a:solidFill>
                  <a:srgbClr val="262626"/>
                </a:solidFill>
                <a:latin typeface="微软雅黑" pitchFamily="34" charset="-122"/>
                <a:ea typeface="微软雅黑" pitchFamily="34" charset="-122"/>
              </a:rPr>
              <a:t>Python</a:t>
            </a:r>
            <a:r>
              <a:rPr lang="zh-CN" altLang="en-US" sz="3600" b="1" dirty="0">
                <a:solidFill>
                  <a:srgbClr val="262626"/>
                </a:solidFill>
                <a:latin typeface="微软雅黑" pitchFamily="34" charset="-122"/>
                <a:ea typeface="微软雅黑" pitchFamily="34" charset="-122"/>
              </a:rPr>
              <a:t>高级课程</a:t>
            </a:r>
            <a:r>
              <a:rPr lang="en-US" altLang="zh-CN" sz="3600" b="1" dirty="0">
                <a:solidFill>
                  <a:srgbClr val="262626"/>
                </a:solidFill>
                <a:latin typeface="微软雅黑" pitchFamily="34" charset="-122"/>
                <a:ea typeface="微软雅黑" pitchFamily="34" charset="-122"/>
              </a:rPr>
              <a:t>day04</a:t>
            </a:r>
            <a:endParaRPr lang="en-US" altLang="zh-CN" sz="3600" b="1" dirty="0">
              <a:solidFill>
                <a:srgbClr val="262626"/>
              </a:solidFill>
              <a:latin typeface="微软雅黑" pitchFamily="34" charset="-122"/>
              <a:ea typeface="微软雅黑"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24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网络介绍和</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itchFamily="34" charset="-122"/>
                <a:ea typeface="微软雅黑" pitchFamily="34" charset="-122"/>
              </a:rPr>
              <a:t>网络的介绍</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en-US" altLang="zh-CN" sz="1200" dirty="0">
                <a:solidFill>
                  <a:srgbClr val="FF0000"/>
                </a:solidFill>
                <a:latin typeface="微软雅黑" pitchFamily="34" charset="-122"/>
                <a:ea typeface="微软雅黑" pitchFamily="34" charset="-122"/>
              </a:rPr>
              <a:t>IP</a:t>
            </a:r>
            <a:r>
              <a:rPr lang="zh-CN" altLang="en-US" sz="1200" dirty="0">
                <a:solidFill>
                  <a:srgbClr val="FF0000"/>
                </a:solidFill>
                <a:latin typeface="微软雅黑" pitchFamily="34" charset="-122"/>
                <a:ea typeface="微软雅黑" pitchFamily="34" charset="-122"/>
              </a:rPr>
              <a:t>地址的介绍</a:t>
            </a: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itchFamily="34" charset="-122"/>
                <a:ea typeface="微软雅黑" pitchFamily="34" charset="-122"/>
              </a:rPr>
              <a:t>查看</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地址的命令</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6.4</a:t>
            </a:r>
            <a:r>
              <a:rPr lang="zh-CN" altLang="en-US" sz="2400" b="1" dirty="0">
                <a:solidFill>
                  <a:srgbClr val="595959"/>
                </a:solidFill>
                <a:latin typeface="微软雅黑" pitchFamily="34" charset="-122"/>
                <a:ea typeface="微软雅黑" pitchFamily="34" charset="-122"/>
              </a:rPr>
              <a:t> </a:t>
            </a:r>
            <a:r>
              <a:rPr lang="en-US" altLang="zh-CN" sz="2400" b="1" dirty="0">
                <a:solidFill>
                  <a:srgbClr val="595959"/>
                </a:solidFill>
                <a:latin typeface="微软雅黑" pitchFamily="34" charset="-122"/>
                <a:ea typeface="微软雅黑" pitchFamily="34" charset="-122"/>
              </a:rPr>
              <a:t>socket</a:t>
            </a:r>
            <a:r>
              <a:rPr lang="zh-CN" altLang="en-US" sz="2400" b="1" dirty="0">
                <a:solidFill>
                  <a:srgbClr val="595959"/>
                </a:solidFill>
                <a:latin typeface="微软雅黑" pitchFamily="34" charset="-122"/>
                <a:ea typeface="微软雅黑" pitchFamily="34" charset="-122"/>
              </a:rPr>
              <a:t>之</a:t>
            </a:r>
            <a:r>
              <a:rPr lang="en-US" altLang="zh-CN" sz="2400" b="1" dirty="0">
                <a:solidFill>
                  <a:srgbClr val="595959"/>
                </a:solidFill>
                <a:latin typeface="微软雅黑" pitchFamily="34" charset="-122"/>
                <a:ea typeface="微软雅黑" pitchFamily="34" charset="-122"/>
              </a:rPr>
              <a:t>send</a:t>
            </a:r>
            <a:r>
              <a:rPr lang="zh-CN" altLang="en-US" sz="2400" b="1" dirty="0">
                <a:solidFill>
                  <a:srgbClr val="595959"/>
                </a:solidFill>
                <a:latin typeface="微软雅黑" pitchFamily="34" charset="-122"/>
                <a:ea typeface="微软雅黑" pitchFamily="34" charset="-122"/>
              </a:rPr>
              <a:t>和</a:t>
            </a:r>
            <a:r>
              <a:rPr lang="en-US" altLang="zh-CN" sz="2400" b="1" dirty="0" err="1">
                <a:solidFill>
                  <a:srgbClr val="595959"/>
                </a:solidFill>
                <a:latin typeface="微软雅黑" pitchFamily="34" charset="-122"/>
                <a:ea typeface="微软雅黑" pitchFamily="34" charset="-122"/>
              </a:rPr>
              <a:t>recv</a:t>
            </a:r>
            <a:r>
              <a:rPr lang="zh-CN" altLang="en-US" sz="2400" b="1" dirty="0">
                <a:solidFill>
                  <a:srgbClr val="595959"/>
                </a:solidFill>
                <a:latin typeface="微软雅黑" pitchFamily="34" charset="-122"/>
                <a:ea typeface="微软雅黑" pitchFamily="34" charset="-122"/>
              </a:rPr>
              <a:t>原理剖析</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6.4.5</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send</a:t>
            </a:r>
            <a:r>
              <a:rPr lang="zh-CN" altLang="en-US" b="1" dirty="0">
                <a:solidFill>
                  <a:srgbClr val="404040"/>
                </a:solidFill>
                <a:latin typeface="微软雅黑" pitchFamily="34" charset="-122"/>
                <a:ea typeface="微软雅黑" pitchFamily="34" charset="-122"/>
              </a:rPr>
              <a:t>和</a:t>
            </a:r>
            <a:r>
              <a:rPr lang="en-US" altLang="zh-CN" b="1" dirty="0" err="1">
                <a:solidFill>
                  <a:srgbClr val="404040"/>
                </a:solidFill>
                <a:latin typeface="微软雅黑" pitchFamily="34" charset="-122"/>
                <a:ea typeface="微软雅黑" pitchFamily="34" charset="-122"/>
              </a:rPr>
              <a:t>recv</a:t>
            </a:r>
            <a:r>
              <a:rPr lang="zh-CN" altLang="en-US" b="1" dirty="0">
                <a:solidFill>
                  <a:srgbClr val="404040"/>
                </a:solidFill>
                <a:latin typeface="微软雅黑" pitchFamily="34" charset="-122"/>
                <a:ea typeface="微软雅黑" pitchFamily="34" charset="-122"/>
              </a:rPr>
              <a:t>原理剖析图</a:t>
            </a:r>
            <a:endParaRPr lang="zh-CN" altLang="en-US" b="1" dirty="0">
              <a:solidFill>
                <a:srgbClr val="404040"/>
              </a:solidFill>
              <a:latin typeface="微软雅黑" pitchFamily="34" charset="-122"/>
              <a:ea typeface="微软雅黑" pitchFamily="34" charset="-122"/>
            </a:endParaRPr>
          </a:p>
        </p:txBody>
      </p:sp>
      <p:sp>
        <p:nvSpPr>
          <p:cNvPr id="2" name="矩形 1"/>
          <p:cNvSpPr/>
          <p:nvPr/>
        </p:nvSpPr>
        <p:spPr>
          <a:xfrm>
            <a:off x="1187624" y="1779662"/>
            <a:ext cx="1800200" cy="162182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zh-CN" altLang="en-US"/>
          </a:p>
        </p:txBody>
      </p:sp>
      <p:sp>
        <p:nvSpPr>
          <p:cNvPr id="3" name="文本框 2"/>
          <p:cNvSpPr txBox="1"/>
          <p:nvPr/>
        </p:nvSpPr>
        <p:spPr>
          <a:xfrm>
            <a:off x="1658760" y="3545504"/>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rgbClr val="262626"/>
                </a:solidFill>
                <a:latin typeface="微软雅黑" pitchFamily="34" charset="-122"/>
                <a:ea typeface="微软雅黑" pitchFamily="34" charset="-122"/>
              </a:rPr>
              <a:t>客户端程序</a:t>
            </a:r>
            <a:endParaRPr kumimoji="1" lang="zh-CN" altLang="en-US" sz="1050" dirty="0">
              <a:solidFill>
                <a:schemeClr val="tx1">
                  <a:lumMod val="65000"/>
                  <a:lumOff val="35000"/>
                </a:schemeClr>
              </a:solidFill>
              <a:latin typeface="+mn-lt"/>
              <a:ea typeface="+mn-ea"/>
            </a:endParaRPr>
          </a:p>
        </p:txBody>
      </p:sp>
      <p:sp>
        <p:nvSpPr>
          <p:cNvPr id="8" name="矩形 7"/>
          <p:cNvSpPr/>
          <p:nvPr/>
        </p:nvSpPr>
        <p:spPr>
          <a:xfrm>
            <a:off x="6084167" y="1779662"/>
            <a:ext cx="1800000" cy="1621825"/>
          </a:xfrm>
          <a:prstGeom prst="rect">
            <a:avLst/>
          </a:prstGeom>
          <a:solidFill>
            <a:schemeClr val="accent6">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6571641" y="3550431"/>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rgbClr val="262626"/>
                </a:solidFill>
                <a:latin typeface="微软雅黑" pitchFamily="34" charset="-122"/>
                <a:ea typeface="微软雅黑" pitchFamily="34" charset="-122"/>
              </a:rPr>
              <a:t>服务端程序</a:t>
            </a:r>
            <a:endParaRPr kumimoji="1" lang="zh-CN" altLang="en-US" sz="1050" dirty="0">
              <a:solidFill>
                <a:schemeClr val="tx1">
                  <a:lumMod val="65000"/>
                  <a:lumOff val="35000"/>
                </a:schemeClr>
              </a:solidFill>
              <a:latin typeface="+mn-lt"/>
              <a:ea typeface="+mn-ea"/>
            </a:endParaRPr>
          </a:p>
        </p:txBody>
      </p:sp>
      <p:sp>
        <p:nvSpPr>
          <p:cNvPr id="10" name="矩形 9"/>
          <p:cNvSpPr/>
          <p:nvPr/>
        </p:nvSpPr>
        <p:spPr>
          <a:xfrm>
            <a:off x="3275856" y="2033336"/>
            <a:ext cx="572095" cy="3878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发送缓冲区</a:t>
            </a:r>
            <a:endParaRPr kumimoji="1" lang="zh-CN" altLang="en-US" sz="1000" dirty="0"/>
          </a:p>
        </p:txBody>
      </p:sp>
      <p:sp>
        <p:nvSpPr>
          <p:cNvPr id="11" name="矩形 10"/>
          <p:cNvSpPr/>
          <p:nvPr/>
        </p:nvSpPr>
        <p:spPr>
          <a:xfrm>
            <a:off x="3280147" y="2745095"/>
            <a:ext cx="576064" cy="3683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接收缓冲区</a:t>
            </a:r>
            <a:endParaRPr kumimoji="1" lang="zh-CN" altLang="en-US" sz="1000" dirty="0"/>
          </a:p>
        </p:txBody>
      </p:sp>
      <p:sp>
        <p:nvSpPr>
          <p:cNvPr id="14" name="文本框 13"/>
          <p:cNvSpPr txBox="1"/>
          <p:nvPr/>
        </p:nvSpPr>
        <p:spPr>
          <a:xfrm>
            <a:off x="1214591" y="2852954"/>
            <a:ext cx="864095"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itchFamily="34" charset="-122"/>
                <a:ea typeface="微软雅黑" pitchFamily="34" charset="-122"/>
              </a:rPr>
              <a:t>客户端数据</a:t>
            </a:r>
            <a:endParaRPr kumimoji="1" lang="zh-CN" altLang="en-US" sz="1050" dirty="0">
              <a:solidFill>
                <a:schemeClr val="tx1">
                  <a:lumMod val="65000"/>
                  <a:lumOff val="35000"/>
                </a:schemeClr>
              </a:solidFill>
              <a:latin typeface="+mn-lt"/>
              <a:ea typeface="+mn-ea"/>
            </a:endParaRPr>
          </a:p>
        </p:txBody>
      </p:sp>
      <p:sp>
        <p:nvSpPr>
          <p:cNvPr id="15" name="矩形 14"/>
          <p:cNvSpPr/>
          <p:nvPr/>
        </p:nvSpPr>
        <p:spPr>
          <a:xfrm>
            <a:off x="5344591" y="2040523"/>
            <a:ext cx="572095" cy="3878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发送缓冲区</a:t>
            </a:r>
            <a:endParaRPr kumimoji="1" lang="zh-CN" altLang="en-US" sz="1000" dirty="0"/>
          </a:p>
        </p:txBody>
      </p:sp>
      <p:sp>
        <p:nvSpPr>
          <p:cNvPr id="16" name="矩形 15"/>
          <p:cNvSpPr/>
          <p:nvPr/>
        </p:nvSpPr>
        <p:spPr>
          <a:xfrm>
            <a:off x="5336959" y="2759067"/>
            <a:ext cx="576064" cy="3683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接收缓冲区</a:t>
            </a:r>
            <a:endParaRPr kumimoji="1" lang="zh-CN" altLang="en-US" sz="1000" dirty="0"/>
          </a:p>
        </p:txBody>
      </p:sp>
      <p:cxnSp>
        <p:nvCxnSpPr>
          <p:cNvPr id="5" name="直线箭头连接符 4"/>
          <p:cNvCxnSpPr/>
          <p:nvPr/>
        </p:nvCxnSpPr>
        <p:spPr>
          <a:xfrm flipV="1">
            <a:off x="1938915" y="2660805"/>
            <a:ext cx="516179" cy="240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383707" y="2450429"/>
            <a:ext cx="608984" cy="253916"/>
          </a:xfrm>
          <a:prstGeom prst="rect">
            <a:avLst/>
          </a:prstGeom>
          <a:noFill/>
        </p:spPr>
        <p:txBody>
          <a:bodyPr wrap="square" rtlCol="0">
            <a:spAutoFit/>
          </a:bodyPr>
          <a:lstStyle/>
          <a:p>
            <a:pPr fontAlgn="auto">
              <a:spcBef>
                <a:spcPts val="0"/>
              </a:spcBef>
              <a:spcAft>
                <a:spcPts val="0"/>
              </a:spcAft>
            </a:pPr>
            <a:r>
              <a:rPr lang="en-US" altLang="zh-CN" sz="1050" dirty="0">
                <a:solidFill>
                  <a:srgbClr val="262626"/>
                </a:solidFill>
                <a:latin typeface="微软雅黑" pitchFamily="34" charset="-122"/>
                <a:ea typeface="微软雅黑" pitchFamily="34" charset="-122"/>
              </a:rPr>
              <a:t>socket</a:t>
            </a:r>
            <a:endParaRPr kumimoji="1" lang="zh-CN" altLang="en-US" sz="1050" dirty="0">
              <a:solidFill>
                <a:schemeClr val="tx1">
                  <a:lumMod val="65000"/>
                  <a:lumOff val="35000"/>
                </a:schemeClr>
              </a:solidFill>
              <a:latin typeface="+mn-lt"/>
              <a:ea typeface="+mn-ea"/>
            </a:endParaRPr>
          </a:p>
        </p:txBody>
      </p:sp>
      <p:cxnSp>
        <p:nvCxnSpPr>
          <p:cNvPr id="22" name="直线箭头连接符 21"/>
          <p:cNvCxnSpPr>
            <a:endCxn id="10" idx="1"/>
          </p:cNvCxnSpPr>
          <p:nvPr/>
        </p:nvCxnSpPr>
        <p:spPr>
          <a:xfrm flipV="1">
            <a:off x="2987824" y="2227281"/>
            <a:ext cx="288032" cy="236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153740" y="2033336"/>
            <a:ext cx="273323" cy="108227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网卡</a:t>
            </a:r>
            <a:endParaRPr kumimoji="1" lang="zh-CN" altLang="en-US" sz="1000" dirty="0"/>
          </a:p>
        </p:txBody>
      </p:sp>
      <p:sp>
        <p:nvSpPr>
          <p:cNvPr id="28" name="矩形 27"/>
          <p:cNvSpPr/>
          <p:nvPr/>
        </p:nvSpPr>
        <p:spPr>
          <a:xfrm>
            <a:off x="4826999" y="2040523"/>
            <a:ext cx="273323" cy="108227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网卡</a:t>
            </a:r>
            <a:endParaRPr kumimoji="1" lang="zh-CN" altLang="en-US" sz="1000" dirty="0"/>
          </a:p>
        </p:txBody>
      </p:sp>
      <p:cxnSp>
        <p:nvCxnSpPr>
          <p:cNvPr id="29" name="直线箭头连接符 28"/>
          <p:cNvCxnSpPr/>
          <p:nvPr/>
        </p:nvCxnSpPr>
        <p:spPr>
          <a:xfrm flipV="1">
            <a:off x="3880001" y="2245862"/>
            <a:ext cx="259951" cy="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flipH="1">
            <a:off x="3880001" y="2961492"/>
            <a:ext cx="236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1" idx="1"/>
          </p:cNvCxnSpPr>
          <p:nvPr/>
        </p:nvCxnSpPr>
        <p:spPr>
          <a:xfrm flipH="1" flipV="1">
            <a:off x="2985679" y="2759067"/>
            <a:ext cx="294468" cy="17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flipV="1">
            <a:off x="4464311" y="2672712"/>
            <a:ext cx="352954" cy="4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28" idx="3"/>
          </p:cNvCxnSpPr>
          <p:nvPr/>
        </p:nvCxnSpPr>
        <p:spPr>
          <a:xfrm>
            <a:off x="5100322" y="2581663"/>
            <a:ext cx="204625" cy="16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583621" y="2995844"/>
            <a:ext cx="1263080"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itchFamily="34" charset="-122"/>
                <a:ea typeface="微软雅黑" pitchFamily="34" charset="-122"/>
              </a:rPr>
              <a:t>接收到客户端数据</a:t>
            </a:r>
            <a:endParaRPr kumimoji="1" lang="zh-CN" altLang="en-US" sz="1050" dirty="0">
              <a:solidFill>
                <a:schemeClr val="tx1">
                  <a:lumMod val="65000"/>
                  <a:lumOff val="35000"/>
                </a:schemeClr>
              </a:solidFill>
              <a:latin typeface="+mn-lt"/>
              <a:ea typeface="+mn-ea"/>
            </a:endParaRPr>
          </a:p>
        </p:txBody>
      </p:sp>
      <p:sp>
        <p:nvSpPr>
          <p:cNvPr id="66" name="文本框 65"/>
          <p:cNvSpPr txBox="1"/>
          <p:nvPr/>
        </p:nvSpPr>
        <p:spPr>
          <a:xfrm>
            <a:off x="6538844" y="2458518"/>
            <a:ext cx="608984" cy="253916"/>
          </a:xfrm>
          <a:prstGeom prst="rect">
            <a:avLst/>
          </a:prstGeom>
          <a:noFill/>
        </p:spPr>
        <p:txBody>
          <a:bodyPr wrap="square" rtlCol="0">
            <a:spAutoFit/>
          </a:bodyPr>
          <a:lstStyle/>
          <a:p>
            <a:pPr fontAlgn="auto">
              <a:spcBef>
                <a:spcPts val="0"/>
              </a:spcBef>
              <a:spcAft>
                <a:spcPts val="0"/>
              </a:spcAft>
            </a:pPr>
            <a:r>
              <a:rPr lang="en-US" altLang="zh-CN" sz="1050" dirty="0">
                <a:solidFill>
                  <a:srgbClr val="262626"/>
                </a:solidFill>
                <a:latin typeface="微软雅黑" pitchFamily="34" charset="-122"/>
                <a:ea typeface="微软雅黑" pitchFamily="34" charset="-122"/>
              </a:rPr>
              <a:t>socket</a:t>
            </a:r>
            <a:endParaRPr kumimoji="1" lang="zh-CN" altLang="en-US" sz="1050" dirty="0">
              <a:solidFill>
                <a:schemeClr val="tx1">
                  <a:lumMod val="65000"/>
                  <a:lumOff val="35000"/>
                </a:schemeClr>
              </a:solidFill>
              <a:latin typeface="+mn-lt"/>
              <a:ea typeface="+mn-ea"/>
            </a:endParaRPr>
          </a:p>
        </p:txBody>
      </p:sp>
      <p:cxnSp>
        <p:nvCxnSpPr>
          <p:cNvPr id="67" name="直线箭头连接符 66"/>
          <p:cNvCxnSpPr/>
          <p:nvPr/>
        </p:nvCxnSpPr>
        <p:spPr>
          <a:xfrm flipV="1">
            <a:off x="5955813" y="2681799"/>
            <a:ext cx="607831" cy="29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endCxn id="65" idx="0"/>
          </p:cNvCxnSpPr>
          <p:nvPr/>
        </p:nvCxnSpPr>
        <p:spPr>
          <a:xfrm>
            <a:off x="6838214" y="2673147"/>
            <a:ext cx="376947" cy="32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836450" y="1921345"/>
            <a:ext cx="924821"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itchFamily="34" charset="-122"/>
                <a:ea typeface="微软雅黑" pitchFamily="34" charset="-122"/>
              </a:rPr>
              <a:t>服务端数据</a:t>
            </a:r>
            <a:endParaRPr kumimoji="1" lang="zh-CN" altLang="en-US" sz="1050" dirty="0">
              <a:solidFill>
                <a:schemeClr val="tx1">
                  <a:lumMod val="65000"/>
                  <a:lumOff val="35000"/>
                </a:schemeClr>
              </a:solidFill>
              <a:latin typeface="+mn-lt"/>
              <a:ea typeface="+mn-ea"/>
            </a:endParaRPr>
          </a:p>
        </p:txBody>
      </p:sp>
      <p:cxnSp>
        <p:nvCxnSpPr>
          <p:cNvPr id="77" name="直线箭头连接符 76"/>
          <p:cNvCxnSpPr/>
          <p:nvPr/>
        </p:nvCxnSpPr>
        <p:spPr>
          <a:xfrm flipH="1">
            <a:off x="6830703" y="2170176"/>
            <a:ext cx="339804" cy="322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66" idx="1"/>
          </p:cNvCxnSpPr>
          <p:nvPr/>
        </p:nvCxnSpPr>
        <p:spPr>
          <a:xfrm flipH="1" flipV="1">
            <a:off x="5955813" y="2290278"/>
            <a:ext cx="583031" cy="29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p:nvPr/>
        </p:nvCxnSpPr>
        <p:spPr>
          <a:xfrm flipH="1">
            <a:off x="5120236" y="2458518"/>
            <a:ext cx="216723" cy="114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flipH="1">
            <a:off x="4461029" y="2515565"/>
            <a:ext cx="3087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1216010" y="2073271"/>
            <a:ext cx="1300677"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itchFamily="34" charset="-122"/>
                <a:ea typeface="微软雅黑" pitchFamily="34" charset="-122"/>
              </a:rPr>
              <a:t>接收到服务端数据</a:t>
            </a:r>
            <a:endParaRPr kumimoji="1" lang="zh-CN" altLang="en-US" sz="1050" dirty="0">
              <a:solidFill>
                <a:schemeClr val="tx1">
                  <a:lumMod val="65000"/>
                  <a:lumOff val="35000"/>
                </a:schemeClr>
              </a:solidFill>
              <a:latin typeface="+mn-lt"/>
              <a:ea typeface="+mn-ea"/>
            </a:endParaRPr>
          </a:p>
        </p:txBody>
      </p:sp>
      <p:cxnSp>
        <p:nvCxnSpPr>
          <p:cNvPr id="95" name="直线箭头连接符 94"/>
          <p:cNvCxnSpPr>
            <a:stCxn id="20" idx="1"/>
          </p:cNvCxnSpPr>
          <p:nvPr/>
        </p:nvCxnSpPr>
        <p:spPr>
          <a:xfrm flipH="1" flipV="1">
            <a:off x="1840548" y="2257669"/>
            <a:ext cx="543159" cy="31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15"/>
          <p:cNvSpPr txBox="1">
            <a:spLocks noChangeArrowheads="1"/>
          </p:cNvSpPr>
          <p:nvPr/>
        </p:nvSpPr>
        <p:spPr bwMode="auto">
          <a:xfrm>
            <a:off x="1046119" y="4201380"/>
            <a:ext cx="7835081"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b="1" dirty="0">
                <a:solidFill>
                  <a:srgbClr val="FF0000"/>
                </a:solidFill>
                <a:latin typeface="微软雅黑" pitchFamily="34" charset="-122"/>
                <a:ea typeface="微软雅黑" pitchFamily="34" charset="-122"/>
              </a:rPr>
              <a:t>说明：</a:t>
            </a:r>
            <a:endParaRPr lang="en-US" altLang="zh-CN" sz="1050" b="1" dirty="0">
              <a:solidFill>
                <a:srgbClr val="FF0000"/>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发送数据是发送到发送缓冲区，接收数据是从接收缓冲区</a:t>
            </a:r>
            <a:endParaRPr lang="en-US" altLang="zh-CN" sz="105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9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p:bldP spid="8" grpId="0" animBg="1"/>
      <p:bldP spid="9" grpId="0"/>
      <p:bldP spid="10" grpId="0" animBg="1"/>
      <p:bldP spid="11" grpId="0" animBg="1"/>
      <p:bldP spid="14" grpId="0"/>
      <p:bldP spid="15" grpId="0" animBg="1"/>
      <p:bldP spid="16" grpId="0" animBg="1"/>
      <p:bldP spid="20" grpId="0"/>
      <p:bldP spid="26" grpId="0" animBg="1"/>
      <p:bldP spid="28" grpId="0" animBg="1"/>
      <p:bldP spid="65" grpId="0"/>
      <p:bldP spid="66" grpId="0"/>
      <p:bldP spid="76" grpId="0"/>
      <p:bldP spid="93" grpId="0"/>
      <p:bldP spid="9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6.4</a:t>
            </a:r>
            <a:r>
              <a:rPr lang="zh-CN" altLang="en-US" sz="2400" b="1" dirty="0">
                <a:solidFill>
                  <a:srgbClr val="595959"/>
                </a:solidFill>
                <a:latin typeface="微软雅黑" pitchFamily="34" charset="-122"/>
                <a:ea typeface="微软雅黑" pitchFamily="34" charset="-122"/>
              </a:rPr>
              <a:t> </a:t>
            </a:r>
            <a:r>
              <a:rPr lang="en-US" altLang="zh-CN" sz="2400" b="1" dirty="0">
                <a:solidFill>
                  <a:srgbClr val="595959"/>
                </a:solidFill>
                <a:latin typeface="微软雅黑" pitchFamily="34" charset="-122"/>
                <a:ea typeface="微软雅黑" pitchFamily="34" charset="-122"/>
              </a:rPr>
              <a:t>socket</a:t>
            </a:r>
            <a:r>
              <a:rPr lang="zh-CN" altLang="en-US" sz="2400" b="1" dirty="0">
                <a:solidFill>
                  <a:srgbClr val="595959"/>
                </a:solidFill>
                <a:latin typeface="微软雅黑" pitchFamily="34" charset="-122"/>
                <a:ea typeface="微软雅黑" pitchFamily="34" charset="-122"/>
              </a:rPr>
              <a:t>之</a:t>
            </a:r>
            <a:r>
              <a:rPr lang="en-US" altLang="zh-CN" sz="2400" b="1" dirty="0">
                <a:solidFill>
                  <a:srgbClr val="595959"/>
                </a:solidFill>
                <a:latin typeface="微软雅黑" pitchFamily="34" charset="-122"/>
                <a:ea typeface="微软雅黑" pitchFamily="34" charset="-122"/>
              </a:rPr>
              <a:t>send</a:t>
            </a:r>
            <a:r>
              <a:rPr lang="zh-CN" altLang="en-US" sz="2400" b="1" dirty="0">
                <a:solidFill>
                  <a:srgbClr val="595959"/>
                </a:solidFill>
                <a:latin typeface="微软雅黑" pitchFamily="34" charset="-122"/>
                <a:ea typeface="微软雅黑" pitchFamily="34" charset="-122"/>
              </a:rPr>
              <a:t>和</a:t>
            </a:r>
            <a:r>
              <a:rPr lang="en-US" altLang="zh-CN" sz="2400" b="1" dirty="0" err="1">
                <a:solidFill>
                  <a:srgbClr val="595959"/>
                </a:solidFill>
                <a:latin typeface="微软雅黑" pitchFamily="34" charset="-122"/>
                <a:ea typeface="微软雅黑" pitchFamily="34" charset="-122"/>
              </a:rPr>
              <a:t>recv</a:t>
            </a:r>
            <a:r>
              <a:rPr lang="zh-CN" altLang="en-US" sz="2400" b="1" dirty="0">
                <a:solidFill>
                  <a:srgbClr val="595959"/>
                </a:solidFill>
                <a:latin typeface="微软雅黑" pitchFamily="34" charset="-122"/>
                <a:ea typeface="微软雅黑" pitchFamily="34" charset="-122"/>
              </a:rPr>
              <a:t>原理剖析</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6.4.6</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
        <p:nvSpPr>
          <p:cNvPr id="5" name="TextBox 15"/>
          <p:cNvSpPr txBox="1">
            <a:spLocks noChangeArrowheads="1"/>
          </p:cNvSpPr>
          <p:nvPr/>
        </p:nvSpPr>
        <p:spPr bwMode="auto">
          <a:xfrm>
            <a:off x="841375" y="1563638"/>
            <a:ext cx="715458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不管是</a:t>
            </a:r>
            <a:r>
              <a:rPr lang="en-US" altLang="zh-CN" sz="1050" dirty="0" err="1">
                <a:solidFill>
                  <a:srgbClr val="262626"/>
                </a:solidFill>
                <a:latin typeface="微软雅黑" pitchFamily="34" charset="-122"/>
                <a:ea typeface="微软雅黑" pitchFamily="34" charset="-122"/>
              </a:rPr>
              <a:t>recv</a:t>
            </a:r>
            <a:r>
              <a:rPr lang="zh-CN" altLang="en-US" sz="1050" dirty="0">
                <a:solidFill>
                  <a:srgbClr val="262626"/>
                </a:solidFill>
                <a:latin typeface="微软雅黑" pitchFamily="34" charset="-122"/>
                <a:ea typeface="微软雅黑" pitchFamily="34" charset="-122"/>
              </a:rPr>
              <a:t>还是</a:t>
            </a:r>
            <a:r>
              <a:rPr lang="en-US" altLang="zh-CN" sz="1050" dirty="0">
                <a:solidFill>
                  <a:srgbClr val="262626"/>
                </a:solidFill>
                <a:latin typeface="微软雅黑" pitchFamily="34" charset="-122"/>
                <a:ea typeface="微软雅黑" pitchFamily="34" charset="-122"/>
              </a:rPr>
              <a:t>send</a:t>
            </a:r>
            <a:r>
              <a:rPr lang="zh-CN" altLang="en-US" sz="1050" dirty="0">
                <a:solidFill>
                  <a:srgbClr val="262626"/>
                </a:solidFill>
                <a:latin typeface="微软雅黑" pitchFamily="34" charset="-122"/>
                <a:ea typeface="微软雅黑" pitchFamily="34" charset="-122"/>
              </a:rPr>
              <a:t>都不是直接接收到对方的数据和发送数据到对方，</a:t>
            </a:r>
            <a:r>
              <a:rPr lang="zh-CN" altLang="en-US" sz="1050" b="1" dirty="0">
                <a:solidFill>
                  <a:srgbClr val="FF0000"/>
                </a:solidFill>
                <a:latin typeface="微软雅黑" pitchFamily="34" charset="-122"/>
                <a:ea typeface="微软雅黑" pitchFamily="34" charset="-122"/>
              </a:rPr>
              <a:t>发送数据会写入到发送缓冲区</a:t>
            </a:r>
            <a:r>
              <a:rPr lang="zh-CN" altLang="en-US" sz="1050" dirty="0">
                <a:solidFill>
                  <a:srgbClr val="262626"/>
                </a:solidFill>
                <a:latin typeface="微软雅黑" pitchFamily="34" charset="-122"/>
                <a:ea typeface="微软雅黑" pitchFamily="34" charset="-122"/>
              </a:rPr>
              <a:t>，</a:t>
            </a:r>
            <a:r>
              <a:rPr lang="zh-CN" altLang="en-US" sz="1050" b="1" dirty="0">
                <a:solidFill>
                  <a:srgbClr val="FF0000"/>
                </a:solidFill>
                <a:latin typeface="微软雅黑" pitchFamily="34" charset="-122"/>
                <a:ea typeface="微软雅黑" pitchFamily="34" charset="-122"/>
              </a:rPr>
              <a:t>接收数据是从接收缓冲区来读取</a:t>
            </a:r>
            <a:r>
              <a:rPr lang="zh-CN" altLang="en-US" sz="1050" dirty="0">
                <a:solidFill>
                  <a:srgbClr val="262626"/>
                </a:solidFill>
                <a:latin typeface="微软雅黑" pitchFamily="34" charset="-122"/>
                <a:ea typeface="微软雅黑" pitchFamily="34" charset="-122"/>
              </a:rPr>
              <a:t>，发送数据和接收数据最终是</a:t>
            </a:r>
            <a:r>
              <a:rPr lang="zh-CN" altLang="en-US" sz="1050" b="1" dirty="0">
                <a:solidFill>
                  <a:srgbClr val="FF0000"/>
                </a:solidFill>
                <a:latin typeface="微软雅黑" pitchFamily="34" charset="-122"/>
                <a:ea typeface="微软雅黑" pitchFamily="34" charset="-122"/>
              </a:rPr>
              <a:t>由操作系统控制网卡来完成</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dirty="0">
                <a:solidFill>
                  <a:srgbClr val="262626"/>
                </a:solidFill>
                <a:latin typeface="微软雅黑" pitchFamily="34" charset="-122"/>
                <a:ea typeface="微软雅黑" pitchFamily="34" charset="-122"/>
              </a:rPr>
              <a:t>TCP</a:t>
            </a:r>
            <a:r>
              <a:rPr lang="zh-CN" altLang="en-US" sz="2000" dirty="0">
                <a:solidFill>
                  <a:srgbClr val="262626"/>
                </a:solidFill>
                <a:latin typeface="微软雅黑" pitchFamily="34" charset="-122"/>
                <a:ea typeface="微软雅黑" pitchFamily="34" charset="-122"/>
              </a:rPr>
              <a:t>客户端和服务器端程序的开发</a:t>
            </a:r>
            <a:endParaRPr lang="en-US" altLang="zh-CN" sz="20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客户端开发流程</a:t>
            </a:r>
            <a:endParaRPr lang="zh-CN" altLang="en-US"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服务端程序开发流程</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网络应用程序注意点的介绍</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sk-SK" altLang="zh-CN" sz="1400" dirty="0">
                <a:latin typeface="微软雅黑" pitchFamily="34" charset="-122"/>
                <a:ea typeface="微软雅黑" pitchFamily="34" charset="-122"/>
              </a:rPr>
              <a:t>socket</a:t>
            </a:r>
            <a:r>
              <a:rPr lang="zh-CN" altLang="sk-SK" sz="1400" dirty="0">
                <a:latin typeface="微软雅黑" pitchFamily="34" charset="-122"/>
                <a:ea typeface="微软雅黑" pitchFamily="34" charset="-122"/>
              </a:rPr>
              <a:t>之</a:t>
            </a:r>
            <a:r>
              <a:rPr lang="sk-SK" altLang="zh-CN" sz="1400" dirty="0">
                <a:latin typeface="微软雅黑" pitchFamily="34" charset="-122"/>
                <a:ea typeface="微软雅黑" pitchFamily="34" charset="-122"/>
              </a:rPr>
              <a:t>send</a:t>
            </a:r>
            <a:r>
              <a:rPr lang="zh-CN" altLang="sk-SK" sz="1400" dirty="0">
                <a:latin typeface="微软雅黑" pitchFamily="34" charset="-122"/>
                <a:ea typeface="微软雅黑" pitchFamily="34" charset="-122"/>
              </a:rPr>
              <a:t>和</a:t>
            </a:r>
            <a:r>
              <a:rPr lang="sk-SK" altLang="zh-CN" sz="1400" dirty="0">
                <a:latin typeface="微软雅黑" pitchFamily="34" charset="-122"/>
                <a:ea typeface="微软雅黑" pitchFamily="34" charset="-122"/>
              </a:rPr>
              <a:t>recv</a:t>
            </a:r>
            <a:r>
              <a:rPr lang="zh-CN" altLang="sk-SK" sz="1400" dirty="0">
                <a:latin typeface="微软雅黑" pitchFamily="34" charset="-122"/>
                <a:ea typeface="微软雅黑" pitchFamily="34" charset="-122"/>
              </a:rPr>
              <a:t>原理剖析</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zh-CN" altLang="en-US" sz="1400" dirty="0">
                <a:solidFill>
                  <a:srgbClr val="FF0000"/>
                </a:solidFill>
                <a:latin typeface="微软雅黑" pitchFamily="34" charset="-122"/>
                <a:ea typeface="微软雅黑" pitchFamily="34" charset="-122"/>
              </a:rPr>
              <a:t>多任务版</a:t>
            </a:r>
            <a:r>
              <a:rPr lang="en-US" altLang="zh-CN" sz="1400" dirty="0">
                <a:solidFill>
                  <a:srgbClr val="FF0000"/>
                </a:solidFill>
                <a:latin typeface="微软雅黑" pitchFamily="34" charset="-122"/>
                <a:ea typeface="微软雅黑" pitchFamily="34" charset="-122"/>
              </a:rPr>
              <a:t>TCP</a:t>
            </a:r>
            <a:r>
              <a:rPr lang="zh-CN" altLang="en-US" sz="1400" dirty="0">
                <a:solidFill>
                  <a:srgbClr val="FF0000"/>
                </a:solidFill>
                <a:latin typeface="微软雅黑" pitchFamily="34" charset="-122"/>
                <a:ea typeface="微软雅黑" pitchFamily="34" charset="-122"/>
              </a:rPr>
              <a:t>服务端程序开发</a:t>
            </a:r>
            <a:endParaRPr lang="en-US" altLang="zh-CN" sz="14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a:t>
            </a:r>
            <a:r>
              <a:rPr lang="zh-CN" altLang="en-US" sz="2400" b="1" dirty="0">
                <a:solidFill>
                  <a:srgbClr val="595959"/>
                </a:solidFill>
                <a:latin typeface="微软雅黑" pitchFamily="34" charset="-122"/>
                <a:ea typeface="微软雅黑" pitchFamily="34" charset="-122"/>
              </a:rPr>
              <a:t> 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6826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目前我们开发的</a:t>
            </a:r>
            <a:r>
              <a:rPr lang="en-US" altLang="zh-CN" sz="1400" b="1" dirty="0">
                <a:solidFill>
                  <a:srgbClr val="404040"/>
                </a:solidFill>
                <a:latin typeface="微软雅黑" pitchFamily="34" charset="-122"/>
                <a:ea typeface="微软雅黑" pitchFamily="34" charset="-122"/>
              </a:rPr>
              <a:t>TCP</a:t>
            </a:r>
            <a:r>
              <a:rPr lang="zh-CN" altLang="en-US" sz="1400" b="1" dirty="0">
                <a:solidFill>
                  <a:srgbClr val="404040"/>
                </a:solidFill>
                <a:latin typeface="微软雅黑" pitchFamily="34" charset="-122"/>
                <a:ea typeface="微软雅黑" pitchFamily="34" charset="-122"/>
              </a:rPr>
              <a:t>服务端程序只能服务于一个客户端</a:t>
            </a:r>
            <a:endParaRPr lang="zh-CN" altLang="en-US" sz="1400" b="1" dirty="0">
              <a:solidFill>
                <a:srgbClr val="404040"/>
              </a:solidFill>
              <a:latin typeface="微软雅黑" pitchFamily="34" charset="-122"/>
              <a:ea typeface="微软雅黑" pitchFamily="34" charset="-122"/>
            </a:endParaRPr>
          </a:p>
        </p:txBody>
      </p:sp>
      <p:sp>
        <p:nvSpPr>
          <p:cNvPr id="2" name="文本框 1"/>
          <p:cNvSpPr txBox="1"/>
          <p:nvPr/>
        </p:nvSpPr>
        <p:spPr>
          <a:xfrm>
            <a:off x="971600" y="3075806"/>
            <a:ext cx="2473754"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如何实现</a:t>
            </a:r>
            <a:r>
              <a:rPr kumimoji="1" lang="zh-CN" altLang="en-US" sz="1050" dirty="0">
                <a:solidFill>
                  <a:srgbClr val="FF0000"/>
                </a:solidFill>
                <a:latin typeface="+mn-lt"/>
                <a:ea typeface="+mn-ea"/>
              </a:rPr>
              <a:t>一个</a:t>
            </a:r>
            <a:r>
              <a:rPr kumimoji="1" lang="zh-CN" altLang="en-US" sz="1050" dirty="0">
                <a:solidFill>
                  <a:schemeClr val="tx1">
                    <a:lumMod val="65000"/>
                    <a:lumOff val="35000"/>
                  </a:schemeClr>
                </a:solidFill>
                <a:latin typeface="+mn-lt"/>
                <a:ea typeface="+mn-ea"/>
              </a:rPr>
              <a:t>服务端服务</a:t>
            </a:r>
            <a:r>
              <a:rPr kumimoji="1" lang="zh-CN" altLang="en-US" sz="1050" dirty="0">
                <a:solidFill>
                  <a:srgbClr val="FF0000"/>
                </a:solidFill>
                <a:latin typeface="+mn-lt"/>
                <a:ea typeface="+mn-ea"/>
              </a:rPr>
              <a:t>多个</a:t>
            </a:r>
            <a:r>
              <a:rPr kumimoji="1" lang="zh-CN" altLang="en-US" sz="1050" dirty="0">
                <a:solidFill>
                  <a:schemeClr val="tx1">
                    <a:lumMod val="65000"/>
                    <a:lumOff val="35000"/>
                  </a:schemeClr>
                </a:solidFill>
                <a:latin typeface="+mn-lt"/>
                <a:ea typeface="+mn-ea"/>
              </a:rPr>
              <a:t>客户端？</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a:t>
            </a:r>
            <a:r>
              <a:rPr lang="zh-CN" altLang="en-US" sz="2400" b="1" dirty="0">
                <a:solidFill>
                  <a:srgbClr val="595959"/>
                </a:solidFill>
                <a:latin typeface="微软雅黑" pitchFamily="34" charset="-122"/>
                <a:ea typeface="微软雅黑" pitchFamily="34" charset="-122"/>
              </a:rPr>
              <a:t> 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68269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lvl="0">
              <a:lnSpc>
                <a:spcPct val="150000"/>
              </a:lnSpc>
            </a:pPr>
            <a:r>
              <a:rPr lang="zh-CN" altLang="en-US" b="1" dirty="0">
                <a:solidFill>
                  <a:srgbClr val="404040"/>
                </a:solidFill>
                <a:latin typeface="微软雅黑" pitchFamily="34" charset="-122"/>
                <a:ea typeface="微软雅黑" pitchFamily="34" charset="-122"/>
              </a:rPr>
              <a:t>实现步骤分析</a:t>
            </a:r>
            <a:r>
              <a:rPr lang="en-US" altLang="zh-CN" b="1" dirty="0">
                <a:solidFill>
                  <a:srgbClr val="404040"/>
                </a:solidFill>
                <a:latin typeface="微软雅黑" pitchFamily="34" charset="-122"/>
                <a:ea typeface="微软雅黑" pitchFamily="34" charset="-122"/>
              </a:rPr>
              <a:t>:</a:t>
            </a:r>
            <a:endParaRPr lang="en-US" altLang="zh-CN" b="1" dirty="0">
              <a:solidFill>
                <a:srgbClr val="404040"/>
              </a:solidFill>
              <a:latin typeface="微软雅黑" pitchFamily="34" charset="-122"/>
              <a:ea typeface="微软雅黑" pitchFamily="34" charset="-122"/>
            </a:endParaRPr>
          </a:p>
          <a:p>
            <a:pPr lvl="0">
              <a:lnSpc>
                <a:spcPct val="150000"/>
              </a:lnSpc>
            </a:pPr>
            <a:endParaRPr lang="en-US" altLang="zh-CN" sz="1000" dirty="0">
              <a:solidFill>
                <a:srgbClr val="262626"/>
              </a:solidFill>
              <a:latin typeface="微软雅黑" pitchFamily="34" charset="-122"/>
              <a:ea typeface="微软雅黑" pitchFamily="34" charset="-122"/>
            </a:endParaRPr>
          </a:p>
          <a:p>
            <a:pPr lvl="0">
              <a:lnSpc>
                <a:spcPct val="150000"/>
              </a:lnSpc>
            </a:pPr>
            <a:r>
              <a:rPr lang="en-US" altLang="zh-CN" sz="1000" dirty="0">
                <a:solidFill>
                  <a:srgbClr val="262626"/>
                </a:solidFill>
                <a:latin typeface="微软雅黑" pitchFamily="34" charset="-122"/>
                <a:ea typeface="微软雅黑" pitchFamily="34" charset="-122"/>
              </a:rPr>
              <a:t>1.</a:t>
            </a:r>
            <a:r>
              <a:rPr lang="zh-CN" altLang="en-US" sz="1000" dirty="0">
                <a:solidFill>
                  <a:srgbClr val="262626"/>
                </a:solidFill>
                <a:latin typeface="微软雅黑" pitchFamily="34" charset="-122"/>
                <a:ea typeface="微软雅黑" pitchFamily="34" charset="-122"/>
              </a:rPr>
              <a:t> 编写一个</a:t>
            </a:r>
            <a:r>
              <a:rPr lang="en-US" altLang="zh-CN" sz="1000" dirty="0">
                <a:solidFill>
                  <a:srgbClr val="262626"/>
                </a:solidFill>
                <a:latin typeface="微软雅黑" pitchFamily="34" charset="-122"/>
                <a:ea typeface="微软雅黑" pitchFamily="34" charset="-122"/>
              </a:rPr>
              <a:t>TCP</a:t>
            </a:r>
            <a:r>
              <a:rPr lang="zh-CN" altLang="en-US" sz="1000" dirty="0">
                <a:solidFill>
                  <a:srgbClr val="262626"/>
                </a:solidFill>
                <a:latin typeface="微软雅黑" pitchFamily="34" charset="-122"/>
                <a:ea typeface="微软雅黑" pitchFamily="34" charset="-122"/>
              </a:rPr>
              <a:t>服务端程序，循环等待接受客户端的连接请求</a:t>
            </a:r>
            <a:endParaRPr lang="en-US" altLang="zh-CN" sz="1000" dirty="0">
              <a:solidFill>
                <a:srgbClr val="262626"/>
              </a:solidFill>
              <a:latin typeface="微软雅黑" pitchFamily="34" charset="-122"/>
              <a:ea typeface="微软雅黑" pitchFamily="34" charset="-122"/>
            </a:endParaRPr>
          </a:p>
          <a:p>
            <a:pPr>
              <a:lnSpc>
                <a:spcPct val="150000"/>
              </a:lnSpc>
            </a:pPr>
            <a:endParaRPr lang="zh-CN" altLang="en-US" b="1" dirty="0">
              <a:solidFill>
                <a:srgbClr val="404040"/>
              </a:solidFill>
              <a:latin typeface="微软雅黑" pitchFamily="34" charset="-122"/>
              <a:ea typeface="微软雅黑" pitchFamily="34" charset="-122"/>
            </a:endParaRPr>
          </a:p>
        </p:txBody>
      </p:sp>
      <p:pic>
        <p:nvPicPr>
          <p:cNvPr id="8" name="图片 7"/>
          <p:cNvPicPr>
            <a:picLocks noChangeAspect="1"/>
          </p:cNvPicPr>
          <p:nvPr/>
        </p:nvPicPr>
        <p:blipFill>
          <a:blip r:embed="rId1"/>
          <a:stretch>
            <a:fillRect/>
          </a:stretch>
        </p:blipFill>
        <p:spPr>
          <a:xfrm>
            <a:off x="4644008" y="1635646"/>
            <a:ext cx="2376264" cy="3185012"/>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a:t>
            </a:r>
            <a:r>
              <a:rPr lang="zh-CN" altLang="en-US" sz="2400" b="1" dirty="0">
                <a:solidFill>
                  <a:srgbClr val="595959"/>
                </a:solidFill>
                <a:latin typeface="微软雅黑" pitchFamily="34" charset="-122"/>
                <a:ea typeface="微软雅黑" pitchFamily="34" charset="-122"/>
              </a:rPr>
              <a:t>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64669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6.5.1</a:t>
            </a:r>
            <a:r>
              <a:rPr lang="zh-CN" altLang="en-US" b="1" dirty="0">
                <a:solidFill>
                  <a:srgbClr val="404040"/>
                </a:solidFill>
                <a:latin typeface="微软雅黑" pitchFamily="34" charset="-122"/>
                <a:ea typeface="微软雅黑" pitchFamily="34" charset="-122"/>
              </a:rPr>
              <a:t>案例</a:t>
            </a:r>
            <a:r>
              <a:rPr lang="en-US" altLang="zh-CN" b="1" dirty="0">
                <a:solidFill>
                  <a:srgbClr val="404040"/>
                </a:solidFill>
                <a:latin typeface="微软雅黑" pitchFamily="34" charset="-122"/>
                <a:ea typeface="微软雅黑" pitchFamily="34" charset="-122"/>
              </a:rPr>
              <a:t>_</a:t>
            </a:r>
            <a:r>
              <a:rPr lang="zh-CN" altLang="en-US" b="1" dirty="0">
                <a:solidFill>
                  <a:srgbClr val="404040"/>
                </a:solidFill>
                <a:latin typeface="微软雅黑" pitchFamily="34" charset="-122"/>
                <a:ea typeface="微软雅黑" pitchFamily="34" charset="-122"/>
              </a:rPr>
              <a:t>多任务版</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服务端程序开发</a:t>
            </a:r>
            <a:r>
              <a:rPr lang="en-US" altLang="zh-CN" b="1" dirty="0">
                <a:solidFill>
                  <a:srgbClr val="404040"/>
                </a:solidFill>
                <a:latin typeface="微软雅黑" pitchFamily="34" charset="-122"/>
                <a:ea typeface="微软雅黑" pitchFamily="34" charset="-122"/>
              </a:rPr>
              <a:t>01-</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怎样实现服务端循环等待客户端连接？</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a:t>
            </a:r>
            <a:r>
              <a:rPr lang="zh-CN" altLang="en-US" sz="2400" b="1" dirty="0">
                <a:solidFill>
                  <a:srgbClr val="595959"/>
                </a:solidFill>
                <a:latin typeface="微软雅黑" pitchFamily="34" charset="-122"/>
                <a:ea typeface="微软雅黑" pitchFamily="34" charset="-122"/>
              </a:rPr>
              <a:t> 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6826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目前我们开发的</a:t>
            </a:r>
            <a:r>
              <a:rPr lang="en-US" altLang="zh-CN" sz="1400" b="1" dirty="0">
                <a:solidFill>
                  <a:srgbClr val="404040"/>
                </a:solidFill>
                <a:latin typeface="微软雅黑" pitchFamily="34" charset="-122"/>
                <a:ea typeface="微软雅黑" pitchFamily="34" charset="-122"/>
              </a:rPr>
              <a:t>TCP</a:t>
            </a:r>
            <a:r>
              <a:rPr lang="zh-CN" altLang="en-US" sz="1400" b="1" dirty="0">
                <a:solidFill>
                  <a:srgbClr val="404040"/>
                </a:solidFill>
                <a:latin typeface="微软雅黑" pitchFamily="34" charset="-122"/>
                <a:ea typeface="微软雅黑" pitchFamily="34" charset="-122"/>
              </a:rPr>
              <a:t>服务端程序不能</a:t>
            </a:r>
            <a:r>
              <a:rPr lang="zh-CN" altLang="en-US" sz="1400" b="1" dirty="0">
                <a:solidFill>
                  <a:srgbClr val="FF0000"/>
                </a:solidFill>
                <a:latin typeface="微软雅黑" pitchFamily="34" charset="-122"/>
                <a:ea typeface="微软雅黑" pitchFamily="34" charset="-122"/>
              </a:rPr>
              <a:t>同时</a:t>
            </a:r>
            <a:r>
              <a:rPr lang="zh-CN" altLang="en-US" sz="1400" b="1" dirty="0">
                <a:solidFill>
                  <a:srgbClr val="404040"/>
                </a:solidFill>
                <a:latin typeface="微软雅黑" pitchFamily="34" charset="-122"/>
                <a:ea typeface="微软雅黑" pitchFamily="34" charset="-122"/>
              </a:rPr>
              <a:t>服务于多个客户端</a:t>
            </a:r>
            <a:endParaRPr lang="zh-CN" altLang="en-US" sz="1400" b="1" dirty="0">
              <a:solidFill>
                <a:srgbClr val="404040"/>
              </a:solidFill>
              <a:latin typeface="微软雅黑" pitchFamily="34" charset="-122"/>
              <a:ea typeface="微软雅黑" pitchFamily="34" charset="-122"/>
            </a:endParaRPr>
          </a:p>
        </p:txBody>
      </p:sp>
      <p:sp>
        <p:nvSpPr>
          <p:cNvPr id="2" name="文本框 1"/>
          <p:cNvSpPr txBox="1"/>
          <p:nvPr/>
        </p:nvSpPr>
        <p:spPr>
          <a:xfrm>
            <a:off x="971600" y="3075806"/>
            <a:ext cx="4762842"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使用</a:t>
            </a:r>
            <a:r>
              <a:rPr kumimoji="1" lang="zh-CN" altLang="en-US" sz="1050" dirty="0">
                <a:solidFill>
                  <a:srgbClr val="FF0000"/>
                </a:solidFill>
                <a:latin typeface="+mn-lt"/>
                <a:ea typeface="+mn-ea"/>
              </a:rPr>
              <a:t>多任务</a:t>
            </a:r>
            <a:r>
              <a:rPr kumimoji="1" lang="zh-CN" altLang="en-US" sz="1050" dirty="0">
                <a:latin typeface="+mn-lt"/>
                <a:ea typeface="+mn-ea"/>
              </a:rPr>
              <a:t>可以实现一个服务端</a:t>
            </a:r>
            <a:r>
              <a:rPr kumimoji="1" lang="zh-CN" altLang="en-US" sz="1050" dirty="0">
                <a:solidFill>
                  <a:srgbClr val="FF0000"/>
                </a:solidFill>
                <a:latin typeface="+mn-lt"/>
                <a:ea typeface="+mn-ea"/>
              </a:rPr>
              <a:t>同时</a:t>
            </a:r>
            <a:r>
              <a:rPr kumimoji="1" lang="zh-CN" altLang="en-US" sz="1050" dirty="0">
                <a:latin typeface="+mn-lt"/>
                <a:ea typeface="+mn-ea"/>
              </a:rPr>
              <a:t>服务多个客户端，本案例中我们使用</a:t>
            </a:r>
            <a:r>
              <a:rPr kumimoji="1" lang="zh-CN" altLang="en-US" sz="1050" dirty="0">
                <a:solidFill>
                  <a:srgbClr val="FF0000"/>
                </a:solidFill>
                <a:latin typeface="+mn-lt"/>
                <a:ea typeface="+mn-ea"/>
              </a:rPr>
              <a:t>线程</a:t>
            </a:r>
            <a:endParaRPr kumimoji="1" lang="en-US" altLang="zh-CN" sz="1050" dirty="0">
              <a:solidFill>
                <a:srgbClr val="FF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 </a:t>
            </a:r>
            <a:r>
              <a:rPr lang="zh-CN" altLang="en-US" sz="2400" b="1" dirty="0">
                <a:solidFill>
                  <a:srgbClr val="595959"/>
                </a:solidFill>
                <a:latin typeface="微软雅黑" pitchFamily="34" charset="-122"/>
                <a:ea typeface="微软雅黑" pitchFamily="34" charset="-122"/>
              </a:rPr>
              <a:t>案例</a:t>
            </a:r>
            <a:r>
              <a:rPr lang="en-US" altLang="zh-CN" sz="2400" b="1" dirty="0">
                <a:solidFill>
                  <a:srgbClr val="595959"/>
                </a:solidFill>
                <a:latin typeface="微软雅黑" pitchFamily="34" charset="-122"/>
                <a:ea typeface="微软雅黑" pitchFamily="34" charset="-122"/>
              </a:rPr>
              <a:t>-</a:t>
            </a:r>
            <a:r>
              <a:rPr lang="zh-CN" altLang="en-US" sz="2400" b="1" dirty="0">
                <a:solidFill>
                  <a:srgbClr val="595959"/>
                </a:solidFill>
                <a:latin typeface="微软雅黑" pitchFamily="34" charset="-122"/>
                <a:ea typeface="微软雅黑" pitchFamily="34" charset="-122"/>
              </a:rPr>
              <a:t>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734851" y="752139"/>
            <a:ext cx="68269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lvl="0">
              <a:lnSpc>
                <a:spcPct val="150000"/>
              </a:lnSpc>
            </a:pPr>
            <a:r>
              <a:rPr lang="en-US" altLang="zh-CN" b="1" dirty="0">
                <a:solidFill>
                  <a:srgbClr val="404040"/>
                </a:solidFill>
                <a:latin typeface="微软雅黑" pitchFamily="34" charset="-122"/>
                <a:ea typeface="微软雅黑" pitchFamily="34" charset="-122"/>
              </a:rPr>
              <a:t>6.5.2 </a:t>
            </a:r>
            <a:r>
              <a:rPr lang="zh-CN" altLang="en-US" b="1" dirty="0">
                <a:solidFill>
                  <a:srgbClr val="404040"/>
                </a:solidFill>
                <a:latin typeface="微软雅黑" pitchFamily="34" charset="-122"/>
                <a:ea typeface="微软雅黑" pitchFamily="34" charset="-122"/>
              </a:rPr>
              <a:t>实现步骤分析</a:t>
            </a:r>
            <a:r>
              <a:rPr lang="en-US" altLang="zh-CN" b="1" dirty="0">
                <a:solidFill>
                  <a:srgbClr val="404040"/>
                </a:solidFill>
                <a:latin typeface="微软雅黑" pitchFamily="34" charset="-122"/>
                <a:ea typeface="微软雅黑" pitchFamily="34" charset="-122"/>
              </a:rPr>
              <a:t>:</a:t>
            </a:r>
            <a:endParaRPr lang="en-US" altLang="zh-CN" b="1" dirty="0">
              <a:solidFill>
                <a:srgbClr val="404040"/>
              </a:solidFill>
              <a:latin typeface="微软雅黑" pitchFamily="34" charset="-122"/>
              <a:ea typeface="微软雅黑" pitchFamily="34" charset="-122"/>
            </a:endParaRPr>
          </a:p>
          <a:p>
            <a:pPr lvl="0">
              <a:lnSpc>
                <a:spcPct val="150000"/>
              </a:lnSpc>
            </a:pPr>
            <a:r>
              <a:rPr lang="zh-CN" altLang="en-US" sz="1000" dirty="0">
                <a:solidFill>
                  <a:srgbClr val="262626"/>
                </a:solidFill>
                <a:latin typeface="微软雅黑" pitchFamily="34" charset="-122"/>
                <a:ea typeface="微软雅黑" pitchFamily="34" charset="-122"/>
              </a:rPr>
              <a:t>        当客户端和服务端建立连接成功，创建子线程，使用子线程专门处理客户端的请求，防止主线程阻塞</a:t>
            </a:r>
            <a:endParaRPr lang="en-US" altLang="zh-CN" sz="1000" dirty="0">
              <a:solidFill>
                <a:srgbClr val="262626"/>
              </a:solidFill>
              <a:latin typeface="微软雅黑" pitchFamily="34" charset="-122"/>
              <a:ea typeface="微软雅黑" pitchFamily="34" charset="-122"/>
            </a:endParaRPr>
          </a:p>
          <a:p>
            <a:pPr lvl="0">
              <a:lnSpc>
                <a:spcPct val="150000"/>
              </a:lnSpc>
            </a:pPr>
            <a:endParaRPr lang="en-US" altLang="zh-CN" sz="1000" dirty="0">
              <a:solidFill>
                <a:srgbClr val="262626"/>
              </a:solidFill>
              <a:latin typeface="微软雅黑" pitchFamily="34" charset="-122"/>
              <a:ea typeface="微软雅黑" pitchFamily="34" charset="-122"/>
            </a:endParaRPr>
          </a:p>
          <a:p>
            <a:pPr>
              <a:lnSpc>
                <a:spcPct val="150000"/>
              </a:lnSpc>
            </a:pPr>
            <a:endParaRPr lang="zh-CN" altLang="en-US" b="1" dirty="0">
              <a:solidFill>
                <a:srgbClr val="404040"/>
              </a:solidFill>
              <a:latin typeface="微软雅黑" pitchFamily="34" charset="-122"/>
              <a:ea typeface="微软雅黑" pitchFamily="34" charset="-122"/>
            </a:endParaRPr>
          </a:p>
        </p:txBody>
      </p:sp>
      <p:sp>
        <p:nvSpPr>
          <p:cNvPr id="12" name="矩形 11"/>
          <p:cNvSpPr/>
          <p:nvPr/>
        </p:nvSpPr>
        <p:spPr>
          <a:xfrm>
            <a:off x="3506366" y="1642108"/>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服务端</a:t>
            </a:r>
            <a:endParaRPr kumimoji="1" lang="zh-CN" altLang="en-US" dirty="0"/>
          </a:p>
        </p:txBody>
      </p:sp>
      <p:sp>
        <p:nvSpPr>
          <p:cNvPr id="14" name="矩形 13"/>
          <p:cNvSpPr/>
          <p:nvPr/>
        </p:nvSpPr>
        <p:spPr>
          <a:xfrm>
            <a:off x="968202" y="2865013"/>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客户端</a:t>
            </a:r>
            <a:r>
              <a:rPr kumimoji="1" lang="en-US" altLang="zh-CN" dirty="0"/>
              <a:t>1</a:t>
            </a:r>
            <a:endParaRPr kumimoji="1" lang="zh-CN" altLang="en-US" dirty="0"/>
          </a:p>
        </p:txBody>
      </p:sp>
      <p:sp>
        <p:nvSpPr>
          <p:cNvPr id="15" name="矩形 14"/>
          <p:cNvSpPr/>
          <p:nvPr/>
        </p:nvSpPr>
        <p:spPr>
          <a:xfrm>
            <a:off x="6084168" y="2865012"/>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客户端</a:t>
            </a:r>
            <a:r>
              <a:rPr kumimoji="1" lang="en-US" altLang="zh-CN" dirty="0"/>
              <a:t>2</a:t>
            </a:r>
            <a:endParaRPr kumimoji="1" lang="zh-CN" altLang="en-US" dirty="0"/>
          </a:p>
        </p:txBody>
      </p:sp>
      <p:sp>
        <p:nvSpPr>
          <p:cNvPr id="16" name="矩形 15"/>
          <p:cNvSpPr/>
          <p:nvPr/>
        </p:nvSpPr>
        <p:spPr>
          <a:xfrm>
            <a:off x="3506366" y="2015139"/>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bind</a:t>
            </a:r>
            <a:endParaRPr kumimoji="1" lang="zh-CN" altLang="en-US" dirty="0"/>
          </a:p>
        </p:txBody>
      </p:sp>
      <p:sp>
        <p:nvSpPr>
          <p:cNvPr id="17" name="矩形 16"/>
          <p:cNvSpPr/>
          <p:nvPr/>
        </p:nvSpPr>
        <p:spPr>
          <a:xfrm>
            <a:off x="3506366" y="2433311"/>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listen</a:t>
            </a:r>
            <a:endParaRPr kumimoji="1" lang="zh-CN" altLang="en-US" dirty="0"/>
          </a:p>
        </p:txBody>
      </p:sp>
      <p:sp>
        <p:nvSpPr>
          <p:cNvPr id="18" name="矩形 17"/>
          <p:cNvSpPr/>
          <p:nvPr/>
        </p:nvSpPr>
        <p:spPr>
          <a:xfrm>
            <a:off x="3506366" y="2851483"/>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accept</a:t>
            </a:r>
            <a:endParaRPr kumimoji="1" lang="zh-CN" altLang="en-US" dirty="0"/>
          </a:p>
        </p:txBody>
      </p:sp>
      <p:cxnSp>
        <p:nvCxnSpPr>
          <p:cNvPr id="19" name="直线箭头连接符 18"/>
          <p:cNvCxnSpPr/>
          <p:nvPr/>
        </p:nvCxnSpPr>
        <p:spPr>
          <a:xfrm flipH="1">
            <a:off x="2987824" y="3100844"/>
            <a:ext cx="518542" cy="40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4514478" y="3100844"/>
            <a:ext cx="561578" cy="40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709424" y="3100844"/>
            <a:ext cx="522900"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线程</a:t>
            </a:r>
            <a:r>
              <a:rPr kumimoji="1" lang="en-US" altLang="zh-CN" sz="1050" dirty="0">
                <a:solidFill>
                  <a:schemeClr val="tx1">
                    <a:lumMod val="65000"/>
                    <a:lumOff val="35000"/>
                  </a:schemeClr>
                </a:solidFill>
                <a:latin typeface="+mn-lt"/>
                <a:ea typeface="+mn-ea"/>
              </a:rPr>
              <a:t>1</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4904140" y="3100844"/>
            <a:ext cx="522900"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线程</a:t>
            </a:r>
            <a:r>
              <a:rPr kumimoji="1" lang="en-US" altLang="zh-CN" sz="1050" dirty="0">
                <a:solidFill>
                  <a:schemeClr val="tx1">
                    <a:lumMod val="65000"/>
                    <a:lumOff val="35000"/>
                  </a:schemeClr>
                </a:solidFill>
                <a:latin typeface="+mn-lt"/>
                <a:ea typeface="+mn-ea"/>
              </a:rPr>
              <a:t>2</a:t>
            </a:r>
            <a:endParaRPr kumimoji="1" lang="zh-CN" altLang="en-US" sz="1050" dirty="0">
              <a:solidFill>
                <a:schemeClr val="tx1">
                  <a:lumMod val="65000"/>
                  <a:lumOff val="35000"/>
                </a:schemeClr>
              </a:solidFill>
              <a:latin typeface="+mn-lt"/>
              <a:ea typeface="+mn-ea"/>
            </a:endParaRPr>
          </a:p>
        </p:txBody>
      </p:sp>
      <p:cxnSp>
        <p:nvCxnSpPr>
          <p:cNvPr id="30" name="直线箭头连接符 29"/>
          <p:cNvCxnSpPr/>
          <p:nvPr/>
        </p:nvCxnSpPr>
        <p:spPr>
          <a:xfrm>
            <a:off x="2123728" y="2976163"/>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16" name="直线箭头连接符 9215"/>
          <p:cNvCxnSpPr/>
          <p:nvPr/>
        </p:nvCxnSpPr>
        <p:spPr>
          <a:xfrm flipH="1">
            <a:off x="4644008" y="2989693"/>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19" name="文本框 9218"/>
          <p:cNvSpPr txBox="1"/>
          <p:nvPr/>
        </p:nvSpPr>
        <p:spPr>
          <a:xfrm>
            <a:off x="2314562" y="2764800"/>
            <a:ext cx="893193" cy="253916"/>
          </a:xfrm>
          <a:prstGeom prst="rect">
            <a:avLst/>
          </a:prstGeom>
          <a:noFill/>
        </p:spPr>
        <p:txBody>
          <a:bodyPr wrap="none" rtlCol="0">
            <a:spAutoFit/>
          </a:bodyPr>
          <a:lstStyle/>
          <a:p>
            <a:pPr fontAlgn="auto">
              <a:spcBef>
                <a:spcPts val="0"/>
              </a:spcBef>
              <a:spcAft>
                <a:spcPts val="0"/>
              </a:spcAft>
            </a:pPr>
            <a:r>
              <a:rPr kumimoji="1" lang="en-US" altLang="zh-CN" sz="1050">
                <a:solidFill>
                  <a:schemeClr val="tx1">
                    <a:lumMod val="65000"/>
                    <a:lumOff val="35000"/>
                  </a:schemeClr>
                </a:solidFill>
                <a:latin typeface="+mn-lt"/>
                <a:ea typeface="+mn-ea"/>
              </a:rPr>
              <a:t>connect</a:t>
            </a:r>
            <a:r>
              <a:rPr kumimoji="1" lang="zh-CN" altLang="en-US" sz="1050" dirty="0">
                <a:solidFill>
                  <a:schemeClr val="tx1">
                    <a:lumMod val="65000"/>
                    <a:lumOff val="35000"/>
                  </a:schemeClr>
                </a:solidFill>
                <a:latin typeface="+mn-lt"/>
                <a:ea typeface="+mn-ea"/>
              </a:rPr>
              <a:t>连接</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4845483" y="2738054"/>
            <a:ext cx="893193" cy="253916"/>
          </a:xfrm>
          <a:prstGeom prst="rect">
            <a:avLst/>
          </a:prstGeom>
          <a:noFill/>
        </p:spPr>
        <p:txBody>
          <a:bodyPr wrap="none" rtlCol="0">
            <a:spAutoFit/>
          </a:bodyPr>
          <a:lstStyle/>
          <a:p>
            <a:pPr fontAlgn="auto">
              <a:spcBef>
                <a:spcPts val="0"/>
              </a:spcBef>
              <a:spcAft>
                <a:spcPts val="0"/>
              </a:spcAft>
            </a:pPr>
            <a:r>
              <a:rPr kumimoji="1" lang="en-US" altLang="zh-CN" sz="1050">
                <a:solidFill>
                  <a:schemeClr val="tx1">
                    <a:lumMod val="65000"/>
                    <a:lumOff val="35000"/>
                  </a:schemeClr>
                </a:solidFill>
                <a:latin typeface="+mn-lt"/>
                <a:ea typeface="+mn-ea"/>
              </a:rPr>
              <a:t>connect</a:t>
            </a:r>
            <a:r>
              <a:rPr kumimoji="1" lang="zh-CN" altLang="en-US" sz="1050" dirty="0">
                <a:solidFill>
                  <a:schemeClr val="tx1">
                    <a:lumMod val="65000"/>
                    <a:lumOff val="35000"/>
                  </a:schemeClr>
                </a:solidFill>
                <a:latin typeface="+mn-lt"/>
                <a:ea typeface="+mn-ea"/>
              </a:rPr>
              <a:t>连接</a:t>
            </a:r>
            <a:endParaRPr kumimoji="1" lang="zh-CN" altLang="en-US" sz="1050" dirty="0">
              <a:solidFill>
                <a:schemeClr val="tx1">
                  <a:lumMod val="65000"/>
                  <a:lumOff val="35000"/>
                </a:schemeClr>
              </a:solidFill>
              <a:latin typeface="+mn-lt"/>
              <a:ea typeface="+mn-ea"/>
            </a:endParaRPr>
          </a:p>
        </p:txBody>
      </p:sp>
      <p:sp>
        <p:nvSpPr>
          <p:cNvPr id="38" name="矩形 37"/>
          <p:cNvSpPr/>
          <p:nvPr/>
        </p:nvSpPr>
        <p:spPr>
          <a:xfrm>
            <a:off x="2113086" y="3479440"/>
            <a:ext cx="648072" cy="518086"/>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send</a:t>
            </a:r>
            <a:endParaRPr kumimoji="1" lang="en-US" altLang="zh-CN" dirty="0"/>
          </a:p>
          <a:p>
            <a:pPr algn="ctr"/>
            <a:r>
              <a:rPr kumimoji="1" lang="en-US" altLang="zh-CN" dirty="0" err="1"/>
              <a:t>recv</a:t>
            </a:r>
            <a:endParaRPr kumimoji="1" lang="zh-CN" altLang="en-US" dirty="0"/>
          </a:p>
        </p:txBody>
      </p:sp>
      <p:cxnSp>
        <p:nvCxnSpPr>
          <p:cNvPr id="9221" name="直线连接符 9220"/>
          <p:cNvCxnSpPr/>
          <p:nvPr/>
        </p:nvCxnSpPr>
        <p:spPr>
          <a:xfrm>
            <a:off x="1619672" y="3171352"/>
            <a:ext cx="432048" cy="552526"/>
          </a:xfrm>
          <a:prstGeom prst="line">
            <a:avLst/>
          </a:prstGeom>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271003" y="3520212"/>
            <a:ext cx="648072" cy="518086"/>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send</a:t>
            </a:r>
            <a:endParaRPr kumimoji="1" lang="en-US" altLang="zh-CN" dirty="0"/>
          </a:p>
          <a:p>
            <a:pPr algn="ctr"/>
            <a:r>
              <a:rPr kumimoji="1" lang="en-US" altLang="zh-CN" dirty="0" err="1"/>
              <a:t>recv</a:t>
            </a:r>
            <a:endParaRPr kumimoji="1" lang="zh-CN" altLang="en-US" dirty="0"/>
          </a:p>
        </p:txBody>
      </p:sp>
      <p:cxnSp>
        <p:nvCxnSpPr>
          <p:cNvPr id="43" name="直线连接符 42"/>
          <p:cNvCxnSpPr/>
          <p:nvPr/>
        </p:nvCxnSpPr>
        <p:spPr>
          <a:xfrm flipH="1">
            <a:off x="6011863" y="3171352"/>
            <a:ext cx="576361" cy="60790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5" grpId="0" animBg="1"/>
      <p:bldP spid="16" grpId="0" animBg="1"/>
      <p:bldP spid="17" grpId="0" animBg="1"/>
      <p:bldP spid="18" grpId="0" animBg="1"/>
      <p:bldP spid="25" grpId="0"/>
      <p:bldP spid="26" grpId="0"/>
      <p:bldP spid="9219" grpId="0"/>
      <p:bldP spid="36" grpId="0"/>
      <p:bldP spid="38" grpId="0" animBg="1"/>
      <p:bldP spid="4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a:t>
            </a:r>
            <a:r>
              <a:rPr lang="zh-CN" altLang="en-US" sz="2400" b="1" dirty="0">
                <a:solidFill>
                  <a:srgbClr val="595959"/>
                </a:solidFill>
                <a:latin typeface="微软雅黑" pitchFamily="34" charset="-122"/>
                <a:ea typeface="微软雅黑" pitchFamily="34" charset="-122"/>
              </a:rPr>
              <a:t>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64669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6.5.3 </a:t>
            </a:r>
            <a:r>
              <a:rPr lang="zh-CN" altLang="en-US" b="1" dirty="0">
                <a:solidFill>
                  <a:srgbClr val="404040"/>
                </a:solidFill>
                <a:latin typeface="微软雅黑" pitchFamily="34" charset="-122"/>
                <a:ea typeface="微软雅黑" pitchFamily="34" charset="-122"/>
              </a:rPr>
              <a:t> 案例</a:t>
            </a:r>
            <a:r>
              <a:rPr lang="en-US" altLang="zh-CN" b="1" dirty="0">
                <a:solidFill>
                  <a:srgbClr val="404040"/>
                </a:solidFill>
                <a:latin typeface="微软雅黑" pitchFamily="34" charset="-122"/>
                <a:ea typeface="微软雅黑" pitchFamily="34" charset="-122"/>
              </a:rPr>
              <a:t>_</a:t>
            </a:r>
            <a:r>
              <a:rPr lang="zh-CN" altLang="en-US" b="1" dirty="0">
                <a:solidFill>
                  <a:srgbClr val="404040"/>
                </a:solidFill>
                <a:latin typeface="微软雅黑" pitchFamily="34" charset="-122"/>
                <a:ea typeface="微软雅黑" pitchFamily="34" charset="-122"/>
              </a:rPr>
              <a:t>多任务版</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服务端程序开发</a:t>
            </a:r>
            <a:r>
              <a:rPr lang="en-US" altLang="zh-CN" b="1" dirty="0">
                <a:solidFill>
                  <a:srgbClr val="404040"/>
                </a:solidFill>
                <a:latin typeface="微软雅黑" pitchFamily="34" charset="-122"/>
                <a:ea typeface="微软雅黑" pitchFamily="34" charset="-122"/>
              </a:rPr>
              <a:t>02-</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使用多线程完成多任务版本的</a:t>
            </a:r>
            <a:r>
              <a:rPr lang="en-US" altLang="zh-CN"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TCP</a:t>
            </a: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服务端程序开发</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646363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6.5.</a:t>
            </a:r>
            <a:r>
              <a:rPr lang="zh-CN" altLang="en-US" sz="2400" b="1" dirty="0">
                <a:solidFill>
                  <a:srgbClr val="595959"/>
                </a:solidFill>
                <a:latin typeface="微软雅黑" pitchFamily="34" charset="-122"/>
                <a:ea typeface="微软雅黑" pitchFamily="34" charset="-122"/>
              </a:rPr>
              <a:t> 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4" y="923191"/>
            <a:ext cx="68269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b="1" dirty="0">
                <a:solidFill>
                  <a:srgbClr val="404040"/>
                </a:solidFill>
                <a:latin typeface="微软雅黑" pitchFamily="34" charset="-122"/>
                <a:ea typeface="微软雅黑" pitchFamily="34" charset="-122"/>
              </a:rPr>
              <a:t>示例代码</a:t>
            </a:r>
            <a:r>
              <a:rPr lang="en-US" altLang="zh-CN" b="1" dirty="0">
                <a:solidFill>
                  <a:srgbClr val="404040"/>
                </a:solidFill>
                <a:latin typeface="微软雅黑" pitchFamily="34" charset="-122"/>
                <a:ea typeface="微软雅黑" pitchFamily="34" charset="-122"/>
              </a:rPr>
              <a:t>:</a:t>
            </a:r>
            <a:endParaRPr lang="zh-CN" altLang="en-US" b="1" dirty="0">
              <a:solidFill>
                <a:srgbClr val="404040"/>
              </a:solidFill>
              <a:latin typeface="微软雅黑" pitchFamily="34" charset="-122"/>
              <a:ea typeface="微软雅黑" pitchFamily="34" charset="-122"/>
            </a:endParaRPr>
          </a:p>
        </p:txBody>
      </p:sp>
      <p:sp>
        <p:nvSpPr>
          <p:cNvPr id="8" name="矩形 7"/>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15"/>
          <p:cNvSpPr txBox="1">
            <a:spLocks noChangeArrowheads="1"/>
          </p:cNvSpPr>
          <p:nvPr/>
        </p:nvSpPr>
        <p:spPr bwMode="auto">
          <a:xfrm>
            <a:off x="1187624" y="1565058"/>
            <a:ext cx="7272808"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err="1"/>
              <a:t>tcp_server_socket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r>
              <a:rPr lang="en-US" altLang="zh-CN" sz="1050" i="1" dirty="0">
                <a:solidFill>
                  <a:srgbClr val="808080"/>
                </a:solidFill>
              </a:rPr>
              <a:t> # </a:t>
            </a:r>
            <a:r>
              <a:rPr lang="zh-CN" altLang="en-US" sz="1050" i="1" dirty="0">
                <a:solidFill>
                  <a:srgbClr val="808080"/>
                </a:solidFill>
              </a:rPr>
              <a:t>创建</a:t>
            </a:r>
            <a:r>
              <a:rPr lang="en-US" altLang="zh-CN" sz="1050" i="1" dirty="0" err="1">
                <a:solidFill>
                  <a:srgbClr val="808080"/>
                </a:solidFill>
              </a:rPr>
              <a:t>tcp</a:t>
            </a:r>
            <a:r>
              <a:rPr lang="zh-CN" altLang="en-US" sz="1050" i="1" dirty="0">
                <a:solidFill>
                  <a:srgbClr val="808080"/>
                </a:solidFill>
              </a:rPr>
              <a:t>服务端套接字</a:t>
            </a:r>
            <a:br>
              <a:rPr lang="en-US" altLang="zh-CN" sz="1050" dirty="0"/>
            </a:br>
            <a:r>
              <a:rPr lang="en-US" altLang="zh-CN" sz="1050" i="1" dirty="0">
                <a:solidFill>
                  <a:srgbClr val="808080"/>
                </a:solidFill>
              </a:rPr>
              <a:t># </a:t>
            </a:r>
            <a:r>
              <a:rPr lang="zh-CN" altLang="en-US" sz="1050" i="1" dirty="0">
                <a:solidFill>
                  <a:srgbClr val="808080"/>
                </a:solidFill>
              </a:rPr>
              <a:t>设置端口号复用，让程序退出端口号立即释放</a:t>
            </a:r>
            <a:br>
              <a:rPr lang="zh-CN" altLang="en-US" sz="1050" i="1" dirty="0">
                <a:solidFill>
                  <a:srgbClr val="808080"/>
                </a:solidFill>
              </a:rPr>
            </a:br>
            <a:r>
              <a:rPr lang="en-US" altLang="zh-CN" sz="1050" dirty="0" err="1"/>
              <a:t>tcp_server_socket.setsockopt</a:t>
            </a:r>
            <a:r>
              <a:rPr lang="en-US" altLang="zh-CN" sz="1050" dirty="0"/>
              <a:t>(</a:t>
            </a:r>
            <a:r>
              <a:rPr lang="en-US" altLang="zh-CN" sz="1050" dirty="0" err="1"/>
              <a:t>socket.SOL_SOCKET</a:t>
            </a:r>
            <a:r>
              <a:rPr lang="en-US" altLang="zh-CN" sz="1050" dirty="0"/>
              <a:t>, </a:t>
            </a:r>
            <a:r>
              <a:rPr lang="en-US" altLang="zh-CN" sz="1050" dirty="0" err="1"/>
              <a:t>socket.SO_REUSEADDR</a:t>
            </a:r>
            <a:r>
              <a:rPr lang="en-US" altLang="zh-CN" sz="1050" dirty="0"/>
              <a:t>, </a:t>
            </a:r>
            <a:r>
              <a:rPr lang="en-US" altLang="zh-CN" sz="1050" b="1" dirty="0">
                <a:solidFill>
                  <a:srgbClr val="000080"/>
                </a:solidFill>
              </a:rPr>
              <a:t>True</a:t>
            </a:r>
            <a:r>
              <a:rPr lang="en-US" altLang="zh-CN" sz="1050" dirty="0"/>
              <a:t>)</a:t>
            </a:r>
            <a:br>
              <a:rPr lang="zh-CN" altLang="en-US" sz="1050" i="1" dirty="0">
                <a:solidFill>
                  <a:srgbClr val="808080"/>
                </a:solidFill>
              </a:rPr>
            </a:br>
            <a:r>
              <a:rPr lang="en-US" altLang="zh-CN" sz="1050" dirty="0" err="1"/>
              <a:t>tcp_server_socket.bind</a:t>
            </a:r>
            <a:r>
              <a:rPr lang="en-US" altLang="zh-CN" sz="1050" dirty="0"/>
              <a:t>((</a:t>
            </a:r>
            <a:r>
              <a:rPr lang="en-US" altLang="zh-CN" sz="1050" b="1" dirty="0">
                <a:solidFill>
                  <a:srgbClr val="008080"/>
                </a:solidFill>
              </a:rPr>
              <a:t>“”</a:t>
            </a:r>
            <a:r>
              <a:rPr lang="en-US" altLang="zh-CN" sz="1050" dirty="0"/>
              <a:t>, </a:t>
            </a:r>
            <a:r>
              <a:rPr lang="en-US" altLang="zh-CN" sz="1050" dirty="0">
                <a:solidFill>
                  <a:srgbClr val="0000FF"/>
                </a:solidFill>
              </a:rPr>
              <a:t>9090</a:t>
            </a:r>
            <a:r>
              <a:rPr lang="en-US" altLang="zh-CN" sz="1050" dirty="0"/>
              <a:t>))</a:t>
            </a:r>
            <a:r>
              <a:rPr lang="en-US" altLang="zh-CN" sz="1050" i="1" dirty="0">
                <a:solidFill>
                  <a:srgbClr val="808080"/>
                </a:solidFill>
              </a:rPr>
              <a:t> </a:t>
            </a:r>
            <a:r>
              <a:rPr lang="zh-CN" altLang="en-US" sz="1050" i="1" dirty="0">
                <a:solidFill>
                  <a:srgbClr val="808080"/>
                </a:solidFill>
              </a:rPr>
              <a:t> </a:t>
            </a:r>
            <a:r>
              <a:rPr lang="en-US" altLang="zh-CN" sz="1050" i="1" dirty="0">
                <a:solidFill>
                  <a:srgbClr val="808080"/>
                </a:solidFill>
              </a:rPr>
              <a:t># </a:t>
            </a:r>
            <a:r>
              <a:rPr lang="zh-CN" altLang="en-US" sz="1050" i="1" dirty="0">
                <a:solidFill>
                  <a:srgbClr val="808080"/>
                </a:solidFill>
              </a:rPr>
              <a:t>绑定端口号</a:t>
            </a:r>
            <a:br>
              <a:rPr lang="en-US" altLang="zh-CN" sz="1050" dirty="0"/>
            </a:br>
            <a:r>
              <a:rPr lang="en-US" altLang="zh-CN" sz="1050" i="1" dirty="0">
                <a:solidFill>
                  <a:srgbClr val="808080"/>
                </a:solidFill>
              </a:rPr>
              <a:t># </a:t>
            </a:r>
            <a:r>
              <a:rPr lang="zh-CN" altLang="en-US" sz="1050" i="1" dirty="0">
                <a:solidFill>
                  <a:srgbClr val="808080"/>
                </a:solidFill>
              </a:rPr>
              <a:t>设置监听</a:t>
            </a:r>
            <a:r>
              <a:rPr lang="en-US" altLang="zh-CN" sz="1050" i="1" dirty="0">
                <a:solidFill>
                  <a:srgbClr val="808080"/>
                </a:solidFill>
              </a:rPr>
              <a:t>, listen</a:t>
            </a:r>
            <a:r>
              <a:rPr lang="zh-CN" altLang="en-US" sz="1050" i="1" dirty="0">
                <a:solidFill>
                  <a:srgbClr val="808080"/>
                </a:solidFill>
              </a:rPr>
              <a:t>后的套接字是被动套接字，只负责接收客户端的连接请求</a:t>
            </a:r>
            <a:br>
              <a:rPr lang="zh-CN" altLang="en-US" sz="1050" i="1" dirty="0">
                <a:solidFill>
                  <a:srgbClr val="808080"/>
                </a:solidFill>
              </a:rPr>
            </a:br>
            <a:r>
              <a:rPr lang="en-US" altLang="zh-CN" sz="1050" dirty="0" err="1"/>
              <a:t>tcp_server_socket.listen</a:t>
            </a:r>
            <a:r>
              <a:rPr lang="en-US" altLang="zh-CN" sz="1050" dirty="0"/>
              <a:t>(</a:t>
            </a:r>
            <a:r>
              <a:rPr lang="en-US" altLang="zh-CN" sz="1050" dirty="0">
                <a:solidFill>
                  <a:srgbClr val="0000FF"/>
                </a:solidFill>
              </a:rPr>
              <a:t>128</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循环等待接收客户端的连接请求</a:t>
            </a:r>
            <a:br>
              <a:rPr lang="zh-CN" altLang="en-US" sz="1050" i="1" dirty="0">
                <a:solidFill>
                  <a:srgbClr val="808080"/>
                </a:solidFill>
              </a:rPr>
            </a:br>
            <a:r>
              <a:rPr lang="en-US" altLang="zh-CN" sz="1050" b="1" dirty="0">
                <a:solidFill>
                  <a:srgbClr val="000080"/>
                </a:solidFill>
              </a:rPr>
              <a:t>while True</a:t>
            </a:r>
            <a:r>
              <a:rPr lang="en-US" altLang="zh-CN" sz="1050" dirty="0"/>
              <a:t>:</a:t>
            </a:r>
            <a:br>
              <a:rPr lang="zh-CN" altLang="en-US" sz="1050" i="1" dirty="0">
                <a:solidFill>
                  <a:srgbClr val="808080"/>
                </a:solidFill>
              </a:rPr>
            </a:br>
            <a:r>
              <a:rPr lang="zh-CN" altLang="en-US" sz="1050" i="1" dirty="0">
                <a:solidFill>
                  <a:srgbClr val="808080"/>
                </a:solidFill>
              </a:rPr>
              <a:t>    </a:t>
            </a:r>
            <a:r>
              <a:rPr lang="en-US" altLang="zh-CN" sz="1050" dirty="0" err="1"/>
              <a:t>service_client_socket</a:t>
            </a:r>
            <a:r>
              <a:rPr lang="en-US" altLang="zh-CN" sz="1050" dirty="0"/>
              <a:t>, </a:t>
            </a:r>
            <a:r>
              <a:rPr lang="en-US" altLang="zh-CN" sz="1050" dirty="0" err="1"/>
              <a:t>ip_port</a:t>
            </a:r>
            <a:r>
              <a:rPr lang="en-US" altLang="zh-CN" sz="1050" dirty="0"/>
              <a:t> = </a:t>
            </a:r>
            <a:r>
              <a:rPr lang="en-US" altLang="zh-CN" sz="1050" dirty="0" err="1"/>
              <a:t>tcp_server_socket.accept</a:t>
            </a:r>
            <a:r>
              <a:rPr lang="en-US" altLang="zh-CN" sz="1050" dirty="0"/>
              <a:t>()</a:t>
            </a:r>
            <a:r>
              <a:rPr lang="en-US" altLang="zh-CN" sz="1050" i="1" dirty="0">
                <a:solidFill>
                  <a:srgbClr val="808080"/>
                </a:solidFill>
              </a:rPr>
              <a:t> # </a:t>
            </a:r>
            <a:r>
              <a:rPr lang="zh-CN" altLang="en-US" sz="1050" i="1" dirty="0">
                <a:solidFill>
                  <a:srgbClr val="808080"/>
                </a:solidFill>
              </a:rPr>
              <a:t>等待接收客户端的连接请求</a:t>
            </a:r>
            <a:br>
              <a:rPr lang="en-US" altLang="zh-CN" sz="1050" dirty="0"/>
            </a:br>
            <a:r>
              <a:rPr lang="en-US" altLang="zh-CN" sz="1050" dirty="0"/>
              <a:t>    </a:t>
            </a: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客户端连接成功</a:t>
            </a:r>
            <a:r>
              <a:rPr lang="en-US" altLang="zh-CN" sz="1050" b="1" dirty="0">
                <a:solidFill>
                  <a:srgbClr val="008080"/>
                </a:solidFill>
              </a:rPr>
              <a:t>:"</a:t>
            </a:r>
            <a:r>
              <a:rPr lang="en-US" altLang="zh-CN" sz="1050" dirty="0"/>
              <a:t>, </a:t>
            </a:r>
            <a:r>
              <a:rPr lang="en-US" altLang="zh-CN" sz="1050" dirty="0" err="1"/>
              <a:t>ip_port</a:t>
            </a:r>
            <a:r>
              <a:rPr lang="en-US" altLang="zh-CN" sz="1050" dirty="0"/>
              <a:t>)</a:t>
            </a:r>
            <a:br>
              <a:rPr lang="en-US" altLang="zh-CN" sz="1050" dirty="0"/>
            </a:br>
            <a:r>
              <a:rPr lang="en-US" altLang="zh-CN" sz="1050" dirty="0"/>
              <a:t>    </a:t>
            </a:r>
            <a:r>
              <a:rPr lang="en-US" altLang="zh-CN" sz="1050" i="1" dirty="0">
                <a:solidFill>
                  <a:srgbClr val="808080"/>
                </a:solidFill>
              </a:rPr>
              <a:t># </a:t>
            </a:r>
            <a:r>
              <a:rPr lang="zh-CN" altLang="en-US" sz="1050" i="1" dirty="0">
                <a:solidFill>
                  <a:srgbClr val="808080"/>
                </a:solidFill>
              </a:rPr>
              <a:t>当客户端和服务端建立连接成功以后，需要创建一个子线程，不同子线程负责接收不同客户端的消息</a:t>
            </a:r>
            <a:br>
              <a:rPr lang="zh-CN" altLang="en-US" sz="1050" i="1" dirty="0">
                <a:solidFill>
                  <a:srgbClr val="808080"/>
                </a:solidFill>
              </a:rPr>
            </a:br>
            <a:r>
              <a:rPr lang="zh-CN" altLang="en-US" sz="1050" i="1" dirty="0">
                <a:solidFill>
                  <a:srgbClr val="808080"/>
                </a:solidFill>
              </a:rPr>
              <a:t>    </a:t>
            </a:r>
            <a:r>
              <a:rPr lang="en-US" altLang="zh-CN" sz="1050" dirty="0" err="1"/>
              <a:t>sub_thread</a:t>
            </a:r>
            <a:r>
              <a:rPr lang="en-US" altLang="zh-CN" sz="1050" dirty="0"/>
              <a:t> = </a:t>
            </a:r>
            <a:r>
              <a:rPr lang="en-US" altLang="zh-CN" sz="1050" dirty="0" err="1"/>
              <a:t>threading.Thread</a:t>
            </a:r>
            <a:r>
              <a:rPr lang="en-US" altLang="zh-CN" sz="1050" dirty="0"/>
              <a:t>(</a:t>
            </a:r>
            <a:r>
              <a:rPr lang="en-US" altLang="zh-CN" sz="1050" dirty="0">
                <a:solidFill>
                  <a:srgbClr val="660099"/>
                </a:solidFill>
              </a:rPr>
              <a:t>target</a:t>
            </a:r>
            <a:r>
              <a:rPr lang="en-US" altLang="zh-CN" sz="1050" dirty="0"/>
              <a:t>=</a:t>
            </a:r>
            <a:r>
              <a:rPr lang="en-US" altLang="zh-CN" sz="1050" dirty="0" err="1"/>
              <a:t>handle_client_request</a:t>
            </a:r>
            <a:r>
              <a:rPr lang="en-US" altLang="zh-CN" sz="1050" dirty="0"/>
              <a:t>, </a:t>
            </a:r>
            <a:r>
              <a:rPr lang="en-US" altLang="zh-CN" sz="1050" dirty="0" err="1">
                <a:solidFill>
                  <a:srgbClr val="660099"/>
                </a:solidFill>
              </a:rPr>
              <a:t>args</a:t>
            </a:r>
            <a:r>
              <a:rPr lang="en-US" altLang="zh-CN" sz="1050" dirty="0"/>
              <a:t>=(</a:t>
            </a:r>
            <a:r>
              <a:rPr lang="en-US" altLang="zh-CN" sz="1050" dirty="0" err="1"/>
              <a:t>service_client_socket</a:t>
            </a:r>
            <a:r>
              <a:rPr lang="en-US" altLang="zh-CN" sz="1050" dirty="0"/>
              <a:t>, </a:t>
            </a:r>
            <a:r>
              <a:rPr lang="en-US" altLang="zh-CN" sz="1050" dirty="0" err="1"/>
              <a:t>ip_port</a:t>
            </a:r>
            <a:r>
              <a:rPr lang="en-US" altLang="zh-CN" sz="1050" dirty="0"/>
              <a:t>))</a:t>
            </a:r>
            <a:br>
              <a:rPr lang="zh-CN" altLang="en-US" sz="1050" i="1" dirty="0">
                <a:solidFill>
                  <a:srgbClr val="808080"/>
                </a:solidFill>
              </a:rPr>
            </a:br>
            <a:r>
              <a:rPr lang="zh-CN" altLang="en-US" sz="1050" i="1" dirty="0">
                <a:solidFill>
                  <a:srgbClr val="808080"/>
                </a:solidFill>
              </a:rPr>
              <a:t>    </a:t>
            </a:r>
            <a:r>
              <a:rPr lang="en-US" altLang="zh-CN" sz="1050" dirty="0" err="1"/>
              <a:t>sub_thread.setDaemon</a:t>
            </a:r>
            <a:r>
              <a:rPr lang="en-US" altLang="zh-CN" sz="1050" dirty="0"/>
              <a:t>(</a:t>
            </a:r>
            <a:r>
              <a:rPr lang="en-US" altLang="zh-CN" sz="1050" b="1" dirty="0">
                <a:solidFill>
                  <a:srgbClr val="000080"/>
                </a:solidFill>
              </a:rPr>
              <a:t>True</a:t>
            </a:r>
            <a:r>
              <a:rPr lang="en-US" altLang="zh-CN" sz="1050" dirty="0"/>
              <a:t>) </a:t>
            </a:r>
            <a:r>
              <a:rPr lang="en-US" altLang="zh-CN" sz="1050" i="1" dirty="0">
                <a:solidFill>
                  <a:srgbClr val="808080"/>
                </a:solidFill>
              </a:rPr>
              <a:t># </a:t>
            </a:r>
            <a:r>
              <a:rPr lang="zh-CN" altLang="en-US" sz="1050" i="1" dirty="0">
                <a:solidFill>
                  <a:srgbClr val="808080"/>
                </a:solidFill>
              </a:rPr>
              <a:t>设置守护主线程</a:t>
            </a:r>
            <a:br>
              <a:rPr lang="zh-CN" altLang="en-US" sz="1050" i="1" dirty="0">
                <a:solidFill>
                  <a:srgbClr val="808080"/>
                </a:solidFill>
              </a:rPr>
            </a:br>
            <a:r>
              <a:rPr lang="zh-CN" altLang="en-US" sz="1050" i="1" dirty="0">
                <a:solidFill>
                  <a:srgbClr val="808080"/>
                </a:solidFill>
              </a:rPr>
              <a:t>    </a:t>
            </a:r>
            <a:r>
              <a:rPr lang="en-US" altLang="zh-CN" sz="1050" dirty="0" err="1"/>
              <a:t>sub_thread.start</a:t>
            </a:r>
            <a:r>
              <a:rPr lang="en-US" altLang="zh-CN" sz="1050" dirty="0"/>
              <a:t>() </a:t>
            </a:r>
            <a:r>
              <a:rPr lang="en-US" altLang="zh-CN" sz="1050" i="1" dirty="0">
                <a:solidFill>
                  <a:srgbClr val="808080"/>
                </a:solidFill>
              </a:rPr>
              <a:t># </a:t>
            </a:r>
            <a:r>
              <a:rPr lang="zh-CN" altLang="en-US" sz="1050" i="1" dirty="0">
                <a:solidFill>
                  <a:srgbClr val="808080"/>
                </a:solidFill>
              </a:rPr>
              <a:t>启动子线程</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7" name="矩形 6"/>
          <p:cNvSpPr/>
          <p:nvPr/>
        </p:nvSpPr>
        <p:spPr>
          <a:xfrm>
            <a:off x="3988304" y="2150060"/>
            <a:ext cx="2209259" cy="458202"/>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能够说出</a:t>
            </a:r>
            <a:r>
              <a:rPr lang="en-US" altLang="zh-CN" sz="1400" dirty="0">
                <a:latin typeface="微软雅黑" pitchFamily="34" charset="-122"/>
                <a:ea typeface="微软雅黑" pitchFamily="34" charset="-122"/>
              </a:rPr>
              <a:t>IP</a:t>
            </a:r>
            <a:r>
              <a:rPr lang="zh-CN" altLang="en-US" sz="1400" dirty="0">
                <a:latin typeface="微软雅黑" pitchFamily="34" charset="-122"/>
                <a:ea typeface="微软雅黑" pitchFamily="34" charset="-122"/>
              </a:rPr>
              <a:t>地址的作用</a:t>
            </a:r>
            <a:endParaRPr lang="en-US" altLang="zh-CN" sz="1400" dirty="0">
              <a:latin typeface="微软雅黑" pitchFamily="34" charset="-122"/>
              <a:ea typeface="微软雅黑"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a:solidFill>
                  <a:srgbClr val="595959"/>
                </a:solidFill>
                <a:latin typeface="微软雅黑" pitchFamily="34" charset="-122"/>
                <a:ea typeface="微软雅黑" pitchFamily="34" charset="-122"/>
              </a:rPr>
              <a:t>6.5</a:t>
            </a:r>
            <a:r>
              <a:rPr lang="zh-CN" altLang="en-US" sz="2400" b="1">
                <a:solidFill>
                  <a:srgbClr val="595959"/>
                </a:solidFill>
                <a:latin typeface="微软雅黑" pitchFamily="34" charset="-122"/>
                <a:ea typeface="微软雅黑" pitchFamily="34" charset="-122"/>
              </a:rPr>
              <a:t> </a:t>
            </a:r>
            <a:r>
              <a:rPr lang="zh-CN" altLang="en-US" sz="2400" b="1" dirty="0">
                <a:solidFill>
                  <a:srgbClr val="595959"/>
                </a:solidFill>
                <a:latin typeface="微软雅黑" pitchFamily="34" charset="-122"/>
                <a:ea typeface="微软雅黑" pitchFamily="34" charset="-122"/>
              </a:rPr>
              <a:t>案例</a:t>
            </a:r>
            <a:r>
              <a:rPr lang="en-US" altLang="zh-CN" sz="2400" b="1" dirty="0">
                <a:solidFill>
                  <a:srgbClr val="595959"/>
                </a:solidFill>
                <a:latin typeface="微软雅黑" pitchFamily="34" charset="-122"/>
                <a:ea typeface="微软雅黑" pitchFamily="34" charset="-122"/>
              </a:rPr>
              <a:t>-</a:t>
            </a:r>
            <a:r>
              <a:rPr lang="zh-CN" altLang="en-US" sz="2400" b="1" dirty="0">
                <a:solidFill>
                  <a:srgbClr val="595959"/>
                </a:solidFill>
                <a:latin typeface="微软雅黑" pitchFamily="34" charset="-122"/>
                <a:ea typeface="微软雅黑" pitchFamily="34" charset="-122"/>
              </a:rPr>
              <a:t>多任务版</a:t>
            </a:r>
            <a:r>
              <a:rPr lang="en-US" altLang="zh-CN" sz="2400" b="1" dirty="0">
                <a:solidFill>
                  <a:srgbClr val="595959"/>
                </a:solidFill>
                <a:latin typeface="微软雅黑" pitchFamily="34" charset="-122"/>
                <a:ea typeface="微软雅黑" pitchFamily="34" charset="-122"/>
              </a:rPr>
              <a:t>TCP</a:t>
            </a:r>
            <a:r>
              <a:rPr lang="zh-CN" altLang="en-US" sz="2400" b="1" dirty="0">
                <a:solidFill>
                  <a:srgbClr val="595959"/>
                </a:solidFill>
                <a:latin typeface="微软雅黑" pitchFamily="34" charset="-122"/>
                <a:ea typeface="微软雅黑" pitchFamily="34" charset="-122"/>
              </a:rPr>
              <a:t>服务端程序开发</a:t>
            </a:r>
            <a:endParaRPr lang="zh-TW" altLang="zh-CN" sz="2400" b="1" dirty="0">
              <a:solidFill>
                <a:srgbClr val="595959"/>
              </a:solidFill>
              <a:latin typeface="微软雅黑" pitchFamily="34" charset="-122"/>
              <a:ea typeface="微软雅黑" pitchFamily="34" charset="-122"/>
            </a:endParaRPr>
          </a:p>
        </p:txBody>
      </p:sp>
      <p:sp>
        <p:nvSpPr>
          <p:cNvPr id="6" name="TextBox 6"/>
          <p:cNvSpPr txBox="1">
            <a:spLocks noChangeArrowheads="1"/>
          </p:cNvSpPr>
          <p:nvPr/>
        </p:nvSpPr>
        <p:spPr bwMode="auto">
          <a:xfrm>
            <a:off x="841375" y="790575"/>
            <a:ext cx="51704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b="1" dirty="0">
                <a:solidFill>
                  <a:srgbClr val="404040"/>
                </a:solidFill>
                <a:latin typeface="微软雅黑" pitchFamily="34" charset="-122"/>
                <a:ea typeface="微软雅黑" pitchFamily="34" charset="-122"/>
              </a:rPr>
              <a:t>知识要点</a:t>
            </a:r>
            <a:endParaRPr lang="zh-CN" altLang="en-US" b="1" dirty="0">
              <a:solidFill>
                <a:srgbClr val="404040"/>
              </a:solidFill>
              <a:latin typeface="微软雅黑" pitchFamily="34" charset="-122"/>
              <a:ea typeface="微软雅黑" pitchFamily="34" charset="-122"/>
            </a:endParaRPr>
          </a:p>
        </p:txBody>
      </p:sp>
      <p:sp>
        <p:nvSpPr>
          <p:cNvPr id="10" name="TextBox 15"/>
          <p:cNvSpPr txBox="1">
            <a:spLocks noChangeArrowheads="1"/>
          </p:cNvSpPr>
          <p:nvPr/>
        </p:nvSpPr>
        <p:spPr bwMode="auto">
          <a:xfrm>
            <a:off x="841374" y="1416786"/>
            <a:ext cx="776307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编写一个</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服务端程序，循环等待接受客户端的连接请求</a:t>
            </a:r>
            <a:endParaRPr lang="en-US" altLang="zh-CN" sz="1050" dirty="0">
              <a:solidFill>
                <a:srgbClr val="262626"/>
              </a:solidFill>
              <a:latin typeface="微软雅黑" pitchFamily="34" charset="-122"/>
              <a:ea typeface="微软雅黑" pitchFamily="34" charset="-122"/>
            </a:endParaRPr>
          </a:p>
          <a:p>
            <a:pPr marL="0" indent="0" eaLnBrk="1" fontAlgn="auto" hangingPunct="1">
              <a:lnSpc>
                <a:spcPct val="150000"/>
              </a:lnSpc>
              <a:spcBef>
                <a:spcPts val="0"/>
              </a:spcBef>
              <a:spcAft>
                <a:spcPts val="0"/>
              </a:spcAft>
              <a:defRPr/>
            </a:pPr>
            <a:r>
              <a:rPr lang="zh-CN" altLang="en-US" sz="1050" dirty="0">
                <a:solidFill>
                  <a:srgbClr val="262626"/>
                </a:solidFill>
                <a:latin typeface="微软雅黑" pitchFamily="34" charset="-122"/>
                <a:ea typeface="微软雅黑" pitchFamily="34" charset="-122"/>
              </a:rPr>
              <a:t>    </a:t>
            </a:r>
            <a:r>
              <a:rPr lang="en-US" altLang="zh-CN" sz="1050" b="1" dirty="0">
                <a:solidFill>
                  <a:srgbClr val="FF0000"/>
                </a:solidFill>
                <a:latin typeface="微软雅黑" pitchFamily="34" charset="-122"/>
                <a:ea typeface="微软雅黑" pitchFamily="34" charset="-122"/>
              </a:rPr>
              <a:t>while True:</a:t>
            </a:r>
            <a:br>
              <a:rPr lang="en-US" altLang="zh-CN" sz="1050" b="1" dirty="0">
                <a:solidFill>
                  <a:srgbClr val="FF0000"/>
                </a:solidFill>
                <a:latin typeface="微软雅黑" pitchFamily="34" charset="-122"/>
                <a:ea typeface="微软雅黑" pitchFamily="34" charset="-122"/>
              </a:rPr>
            </a:br>
            <a:r>
              <a:rPr lang="en-US" altLang="zh-CN" sz="1050" b="1" dirty="0">
                <a:solidFill>
                  <a:srgbClr val="FF0000"/>
                </a:solidFill>
                <a:latin typeface="微软雅黑" pitchFamily="34" charset="-122"/>
                <a:ea typeface="微软雅黑" pitchFamily="34" charset="-122"/>
              </a:rPr>
              <a:t>    </a:t>
            </a: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service_client_socket</a:t>
            </a:r>
            <a:r>
              <a:rPr lang="en-US" altLang="zh-CN"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ip_port</a:t>
            </a:r>
            <a:r>
              <a:rPr lang="en-US" altLang="zh-CN" sz="1050" b="1" dirty="0">
                <a:solidFill>
                  <a:srgbClr val="FF0000"/>
                </a:solidFill>
                <a:latin typeface="微软雅黑" pitchFamily="34" charset="-122"/>
                <a:ea typeface="微软雅黑" pitchFamily="34" charset="-122"/>
              </a:rPr>
              <a:t> = </a:t>
            </a:r>
            <a:r>
              <a:rPr lang="en-US" altLang="zh-CN" sz="1050" b="1" dirty="0" err="1">
                <a:solidFill>
                  <a:srgbClr val="FF0000"/>
                </a:solidFill>
                <a:latin typeface="微软雅黑" pitchFamily="34" charset="-122"/>
                <a:ea typeface="微软雅黑" pitchFamily="34" charset="-122"/>
              </a:rPr>
              <a:t>tcp_server_socket.accept</a:t>
            </a:r>
            <a:r>
              <a:rPr lang="en-US" altLang="zh-CN" sz="1050" b="1" dirty="0">
                <a:solidFill>
                  <a:srgbClr val="FF0000"/>
                </a:solidFill>
                <a:latin typeface="微软雅黑" pitchFamily="34" charset="-122"/>
                <a:ea typeface="微软雅黑" pitchFamily="34" charset="-122"/>
              </a:rPr>
              <a:t>()</a:t>
            </a:r>
            <a:endParaRPr lang="en-US" altLang="zh-CN" sz="1050" b="1" dirty="0">
              <a:solidFill>
                <a:srgbClr val="FF0000"/>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当客户端和服务端建立连接成功，创建子线程，使用子线程专门处理客户端的请求，防止主线程阻塞</a:t>
            </a:r>
            <a:endParaRPr lang="en-US" altLang="zh-CN" sz="1050" dirty="0">
              <a:solidFill>
                <a:srgbClr val="262626"/>
              </a:solidFill>
              <a:latin typeface="微软雅黑" pitchFamily="34" charset="-122"/>
              <a:ea typeface="微软雅黑" pitchFamily="34" charset="-122"/>
            </a:endParaRPr>
          </a:p>
          <a:p>
            <a:pPr marL="0" indent="0" eaLnBrk="1" fontAlgn="auto" hangingPunct="1">
              <a:lnSpc>
                <a:spcPct val="150000"/>
              </a:lnSpc>
              <a:spcBef>
                <a:spcPts val="0"/>
              </a:spcBef>
              <a:spcAft>
                <a:spcPts val="0"/>
              </a:spcAft>
              <a:defRPr/>
            </a:pPr>
            <a:r>
              <a:rPr lang="zh-CN" altLang="en-US" sz="1050" b="1" dirty="0">
                <a:solidFill>
                  <a:srgbClr val="FF0000"/>
                </a:solidFill>
                <a:latin typeface="微软雅黑" pitchFamily="34" charset="-122"/>
                <a:ea typeface="微软雅黑" pitchFamily="34" charset="-122"/>
              </a:rPr>
              <a:t>    </a:t>
            </a:r>
            <a:r>
              <a:rPr lang="en-US" altLang="zh-CN" sz="1050" b="1" dirty="0">
                <a:solidFill>
                  <a:srgbClr val="FF0000"/>
                </a:solidFill>
                <a:latin typeface="微软雅黑" pitchFamily="34" charset="-122"/>
                <a:ea typeface="微软雅黑" pitchFamily="34" charset="-122"/>
              </a:rPr>
              <a:t>while True:</a:t>
            </a:r>
            <a:br>
              <a:rPr lang="en-US" altLang="zh-CN" sz="1050" b="1" dirty="0">
                <a:solidFill>
                  <a:srgbClr val="FF0000"/>
                </a:solidFill>
                <a:latin typeface="微软雅黑" pitchFamily="34" charset="-122"/>
                <a:ea typeface="微软雅黑" pitchFamily="34" charset="-122"/>
              </a:rPr>
            </a:br>
            <a:r>
              <a:rPr lang="en-US" altLang="zh-CN" sz="1050" b="1" dirty="0">
                <a:solidFill>
                  <a:srgbClr val="FF0000"/>
                </a:solidFill>
                <a:latin typeface="微软雅黑" pitchFamily="34" charset="-122"/>
                <a:ea typeface="微软雅黑" pitchFamily="34" charset="-122"/>
              </a:rPr>
              <a:t>    </a:t>
            </a: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service_client_socket</a:t>
            </a:r>
            <a:r>
              <a:rPr lang="en-US" altLang="zh-CN"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ip_port</a:t>
            </a:r>
            <a:r>
              <a:rPr lang="en-US" altLang="zh-CN" sz="1050" b="1" dirty="0">
                <a:solidFill>
                  <a:srgbClr val="FF0000"/>
                </a:solidFill>
                <a:latin typeface="微软雅黑" pitchFamily="34" charset="-122"/>
                <a:ea typeface="微软雅黑" pitchFamily="34" charset="-122"/>
              </a:rPr>
              <a:t> = </a:t>
            </a:r>
            <a:r>
              <a:rPr lang="en-US" altLang="zh-CN" sz="1050" b="1" dirty="0" err="1">
                <a:solidFill>
                  <a:srgbClr val="FF0000"/>
                </a:solidFill>
                <a:latin typeface="微软雅黑" pitchFamily="34" charset="-122"/>
                <a:ea typeface="微软雅黑" pitchFamily="34" charset="-122"/>
              </a:rPr>
              <a:t>tcp_server_socket.accept</a:t>
            </a:r>
            <a:r>
              <a:rPr lang="en-US" altLang="zh-CN" sz="1050" b="1" dirty="0">
                <a:solidFill>
                  <a:srgbClr val="FF0000"/>
                </a:solidFill>
                <a:latin typeface="微软雅黑" pitchFamily="34" charset="-122"/>
                <a:ea typeface="微软雅黑" pitchFamily="34" charset="-122"/>
              </a:rPr>
              <a:t>() </a:t>
            </a:r>
            <a:br>
              <a:rPr lang="zh-CN" altLang="en-US" sz="1050" b="1" dirty="0">
                <a:solidFill>
                  <a:srgbClr val="FF0000"/>
                </a:solidFill>
                <a:latin typeface="微软雅黑" pitchFamily="34" charset="-122"/>
                <a:ea typeface="微软雅黑" pitchFamily="34" charset="-122"/>
              </a:rPr>
            </a:b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sub_thread</a:t>
            </a:r>
            <a:r>
              <a:rPr lang="en-US" altLang="zh-CN" sz="1050" b="1" dirty="0">
                <a:solidFill>
                  <a:srgbClr val="FF0000"/>
                </a:solidFill>
                <a:latin typeface="微软雅黑" pitchFamily="34" charset="-122"/>
                <a:ea typeface="微软雅黑" pitchFamily="34" charset="-122"/>
              </a:rPr>
              <a:t> = </a:t>
            </a:r>
            <a:r>
              <a:rPr lang="en-US" altLang="zh-CN" sz="1050" b="1" dirty="0" err="1">
                <a:solidFill>
                  <a:srgbClr val="FF0000"/>
                </a:solidFill>
                <a:latin typeface="微软雅黑" pitchFamily="34" charset="-122"/>
                <a:ea typeface="微软雅黑" pitchFamily="34" charset="-122"/>
              </a:rPr>
              <a:t>threading.Thread</a:t>
            </a:r>
            <a:r>
              <a:rPr lang="en-US" altLang="zh-CN" sz="1050" b="1" dirty="0">
                <a:solidFill>
                  <a:srgbClr val="FF0000"/>
                </a:solidFill>
                <a:latin typeface="微软雅黑" pitchFamily="34" charset="-122"/>
                <a:ea typeface="微软雅黑" pitchFamily="34" charset="-122"/>
              </a:rPr>
              <a:t>(target=</a:t>
            </a:r>
            <a:r>
              <a:rPr lang="en-US" altLang="zh-CN" sz="1050" b="1" dirty="0" err="1">
                <a:solidFill>
                  <a:srgbClr val="FF0000"/>
                </a:solidFill>
                <a:latin typeface="微软雅黑" pitchFamily="34" charset="-122"/>
                <a:ea typeface="微软雅黑" pitchFamily="34" charset="-122"/>
              </a:rPr>
              <a:t>handle_client_request</a:t>
            </a:r>
            <a:r>
              <a:rPr lang="en-US" altLang="zh-CN"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args</a:t>
            </a:r>
            <a:r>
              <a:rPr lang="en-US" altLang="zh-CN" sz="1050" b="1" dirty="0">
                <a:solidFill>
                  <a:srgbClr val="FF0000"/>
                </a:solidFill>
                <a:latin typeface="微软雅黑" pitchFamily="34" charset="-122"/>
                <a:ea typeface="微软雅黑" pitchFamily="34" charset="-122"/>
              </a:rPr>
              <a:t>=(</a:t>
            </a:r>
            <a:r>
              <a:rPr lang="en-US" altLang="zh-CN" sz="1050" b="1" dirty="0" err="1">
                <a:solidFill>
                  <a:srgbClr val="FF0000"/>
                </a:solidFill>
                <a:latin typeface="微软雅黑" pitchFamily="34" charset="-122"/>
                <a:ea typeface="微软雅黑" pitchFamily="34" charset="-122"/>
              </a:rPr>
              <a:t>service_client_socket</a:t>
            </a:r>
            <a:r>
              <a:rPr lang="en-US" altLang="zh-CN"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ip_port</a:t>
            </a:r>
            <a:r>
              <a:rPr lang="en-US" altLang="zh-CN" sz="1050" b="1" dirty="0">
                <a:solidFill>
                  <a:srgbClr val="FF0000"/>
                </a:solidFill>
                <a:latin typeface="微软雅黑" pitchFamily="34" charset="-122"/>
                <a:ea typeface="微软雅黑" pitchFamily="34" charset="-122"/>
              </a:rPr>
              <a:t>))</a:t>
            </a:r>
            <a:br>
              <a:rPr lang="zh-CN" altLang="en-US" sz="1050" b="1" dirty="0">
                <a:solidFill>
                  <a:srgbClr val="FF0000"/>
                </a:solidFill>
                <a:latin typeface="微软雅黑" pitchFamily="34" charset="-122"/>
                <a:ea typeface="微软雅黑" pitchFamily="34" charset="-122"/>
              </a:rPr>
            </a:b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sub_thread.start</a:t>
            </a:r>
            <a:r>
              <a:rPr lang="en-US" altLang="zh-CN" sz="1050" b="1" dirty="0">
                <a:solidFill>
                  <a:srgbClr val="FF0000"/>
                </a:solidFill>
                <a:latin typeface="微软雅黑" pitchFamily="34" charset="-122"/>
                <a:ea typeface="微软雅黑" pitchFamily="34" charset="-122"/>
              </a:rPr>
              <a:t>()</a:t>
            </a:r>
            <a:endParaRPr lang="zh-CN" altLang="en-US" sz="105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3" name="文本框 2"/>
          <p:cNvSpPr txBox="1"/>
          <p:nvPr/>
        </p:nvSpPr>
        <p:spPr>
          <a:xfrm>
            <a:off x="971600" y="1419622"/>
            <a:ext cx="1965603" cy="253916"/>
          </a:xfrm>
          <a:prstGeom prst="rect">
            <a:avLst/>
          </a:prstGeom>
          <a:noFill/>
        </p:spPr>
        <p:txBody>
          <a:bodyPr wrap="none" rtlCol="0">
            <a:spAutoFit/>
          </a:bodyPr>
          <a:lstStyle/>
          <a:p>
            <a:pPr fontAlgn="auto">
              <a:spcBef>
                <a:spcPts val="0"/>
              </a:spcBef>
              <a:spcAft>
                <a:spcPts val="0"/>
              </a:spcAft>
            </a:pPr>
            <a:r>
              <a:rPr kumimoji="1" lang="zh-CN" altLang="en-US" sz="1050" b="1" i="1" dirty="0">
                <a:solidFill>
                  <a:srgbClr val="FF0000"/>
                </a:solidFill>
                <a:latin typeface="Yuanti SC" charset="-122"/>
                <a:ea typeface="Yuanti SC" charset="-122"/>
                <a:cs typeface="Yuanti SC" charset="-122"/>
              </a:rPr>
              <a:t>网络那么大 怎么找到那个她？</a:t>
            </a:r>
            <a:endParaRPr kumimoji="1" lang="zh-CN" altLang="en-US" sz="1050" b="1" i="1" dirty="0">
              <a:solidFill>
                <a:srgbClr val="FF0000"/>
              </a:solidFill>
              <a:latin typeface="Yuanti SC" charset="-122"/>
              <a:ea typeface="Yuanti SC" charset="-122"/>
              <a:cs typeface="Yuanti SC" charset="-122"/>
            </a:endParaRPr>
          </a:p>
        </p:txBody>
      </p:sp>
      <p:pic>
        <p:nvPicPr>
          <p:cNvPr id="4" name="图片 3"/>
          <p:cNvPicPr>
            <a:picLocks noChangeAspect="1"/>
          </p:cNvPicPr>
          <p:nvPr/>
        </p:nvPicPr>
        <p:blipFill>
          <a:blip r:embed="rId1"/>
          <a:stretch>
            <a:fillRect/>
          </a:stretch>
        </p:blipFill>
        <p:spPr>
          <a:xfrm>
            <a:off x="1043608" y="1851670"/>
            <a:ext cx="3384376" cy="1777652"/>
          </a:xfrm>
          <a:prstGeom prst="rect">
            <a:avLst/>
          </a:prstGeom>
        </p:spPr>
      </p:pic>
      <p:sp>
        <p:nvSpPr>
          <p:cNvPr id="10" name="文本框 9"/>
          <p:cNvSpPr txBox="1"/>
          <p:nvPr/>
        </p:nvSpPr>
        <p:spPr>
          <a:xfrm>
            <a:off x="6018439" y="1995686"/>
            <a:ext cx="1665841" cy="415498"/>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人生最大的遗憾就是 </a:t>
            </a:r>
            <a:endParaRPr kumimoji="1" lang="en-US" altLang="zh-CN" sz="1050" dirty="0">
              <a:solidFill>
                <a:schemeClr val="tx1">
                  <a:lumMod val="65000"/>
                  <a:lumOff val="35000"/>
                </a:schemeClr>
              </a:solidFill>
              <a:latin typeface="+mn-lt"/>
              <a:ea typeface="+mn-ea"/>
            </a:endParaRPr>
          </a:p>
          <a:p>
            <a:pPr fontAlgn="auto">
              <a:spcBef>
                <a:spcPts val="0"/>
              </a:spcBef>
              <a:spcAft>
                <a:spcPts val="0"/>
              </a:spcAft>
            </a:pPr>
            <a:r>
              <a:rPr kumimoji="1" lang="zh-CN" altLang="en-US" sz="1050" dirty="0">
                <a:solidFill>
                  <a:schemeClr val="tx1">
                    <a:lumMod val="65000"/>
                    <a:lumOff val="35000"/>
                  </a:schemeClr>
                </a:solidFill>
                <a:latin typeface="+mn-lt"/>
                <a:ea typeface="+mn-ea"/>
              </a:rPr>
              <a:t>见过了她却再也找不到她</a:t>
            </a:r>
            <a:endParaRPr kumimoji="1" lang="zh-CN" altLang="en-US" sz="1050" dirty="0">
              <a:solidFill>
                <a:schemeClr val="tx1">
                  <a:lumMod val="65000"/>
                  <a:lumOff val="35000"/>
                </a:schemeClr>
              </a:solidFill>
              <a:latin typeface="+mn-lt"/>
              <a:ea typeface="+mn-ea"/>
            </a:endParaRPr>
          </a:p>
        </p:txBody>
      </p:sp>
      <p:sp>
        <p:nvSpPr>
          <p:cNvPr id="11" name="文本框 10"/>
          <p:cNvSpPr txBox="1"/>
          <p:nvPr/>
        </p:nvSpPr>
        <p:spPr>
          <a:xfrm>
            <a:off x="5724128" y="1741770"/>
            <a:ext cx="588623" cy="253916"/>
          </a:xfrm>
          <a:prstGeom prst="rect">
            <a:avLst/>
          </a:prstGeom>
          <a:noFill/>
        </p:spPr>
        <p:txBody>
          <a:bodyPr wrap="none" rtlCol="0">
            <a:spAutoFit/>
          </a:bodyPr>
          <a:lstStyle/>
          <a:p>
            <a:pPr fontAlgn="auto">
              <a:spcBef>
                <a:spcPts val="0"/>
              </a:spcBef>
              <a:spcAft>
                <a:spcPts val="0"/>
              </a:spcAft>
            </a:pPr>
            <a:r>
              <a:rPr kumimoji="1" lang="zh-CN" altLang="en-US" sz="1050" dirty="0">
                <a:solidFill>
                  <a:srgbClr val="FF0000"/>
                </a:solidFill>
                <a:latin typeface="+mn-lt"/>
                <a:ea typeface="+mn-ea"/>
              </a:rPr>
              <a:t>注意：</a:t>
            </a:r>
            <a:endParaRPr kumimoji="1" lang="zh-CN" altLang="en-US" sz="1050" dirty="0">
              <a:solidFill>
                <a:srgbClr val="FF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2.1</a:t>
            </a:r>
            <a:r>
              <a:rPr lang="zh-CN" altLang="en-US" b="1" dirty="0">
                <a:solidFill>
                  <a:srgbClr val="404040"/>
                </a:solidFill>
                <a:latin typeface="微软雅黑" pitchFamily="34" charset="-122"/>
                <a:ea typeface="微软雅黑" pitchFamily="34" charset="-122"/>
              </a:rPr>
              <a:t> </a:t>
            </a:r>
            <a:r>
              <a:rPr lang="en-US" altLang="zh-CN" b="1" dirty="0" err="1">
                <a:solidFill>
                  <a:srgbClr val="404040"/>
                </a:solidFill>
                <a:latin typeface="微软雅黑" pitchFamily="34" charset="-122"/>
                <a:ea typeface="微软雅黑" pitchFamily="34" charset="-122"/>
              </a:rPr>
              <a:t>ip</a:t>
            </a:r>
            <a:r>
              <a:rPr lang="zh-CN" altLang="en-US" b="1" dirty="0">
                <a:solidFill>
                  <a:srgbClr val="404040"/>
                </a:solidFill>
                <a:latin typeface="微软雅黑" pitchFamily="34" charset="-122"/>
                <a:ea typeface="微软雅黑" pitchFamily="34" charset="-122"/>
              </a:rPr>
              <a:t>地址的介绍</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468194" cy="707886"/>
          </a:xfrm>
          <a:prstGeom prst="rect">
            <a:avLst/>
          </a:prstGeom>
          <a:noFill/>
        </p:spPr>
        <p:txBody>
          <a:bodyPr wrap="square" lIns="91440" tIns="45720" rIns="91440" bIns="45720">
            <a:spAutoFit/>
          </a:bodyPr>
          <a:lstStyle/>
          <a:p>
            <a:pPr algn="ct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IP</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地址的概念以及作用？</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275606"/>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地址是分配给</a:t>
            </a:r>
            <a:r>
              <a:rPr lang="zh-CN" altLang="en-US" sz="1050" b="1" dirty="0">
                <a:solidFill>
                  <a:srgbClr val="FF0000"/>
                </a:solidFill>
                <a:latin typeface="微软雅黑" pitchFamily="34" charset="-122"/>
                <a:ea typeface="微软雅黑" pitchFamily="34" charset="-122"/>
              </a:rPr>
              <a:t>网络设备上网使用的数字标签</a:t>
            </a:r>
            <a:r>
              <a:rPr lang="zh-CN" altLang="en-US" sz="1050" dirty="0">
                <a:solidFill>
                  <a:srgbClr val="262626"/>
                </a:solidFill>
                <a:latin typeface="微软雅黑" pitchFamily="34" charset="-122"/>
                <a:ea typeface="微软雅黑" pitchFamily="34" charset="-122"/>
              </a:rPr>
              <a:t>，它能够</a:t>
            </a:r>
            <a:r>
              <a:rPr lang="zh-CN" altLang="en-US" sz="1050" b="1" dirty="0">
                <a:solidFill>
                  <a:srgbClr val="FF0000"/>
                </a:solidFill>
                <a:latin typeface="微软雅黑" pitchFamily="34" charset="-122"/>
                <a:ea typeface="微软雅黑" pitchFamily="34" charset="-122"/>
              </a:rPr>
              <a:t>标识网络中唯一的一台设备</a:t>
            </a:r>
            <a:r>
              <a:rPr lang="zh-CN" altLang="en-US" sz="1050" dirty="0">
                <a:solidFill>
                  <a:srgbClr val="262626"/>
                </a:solidFill>
                <a:latin typeface="微软雅黑" pitchFamily="34" charset="-122"/>
                <a:ea typeface="微软雅黑" pitchFamily="34" charset="-122"/>
              </a:rPr>
              <a:t>，好比现实中每个人都有一个手机号。</a:t>
            </a:r>
            <a:endParaRPr lang="en-US" altLang="zh-CN" sz="1050" dirty="0">
              <a:solidFill>
                <a:srgbClr val="262626"/>
              </a:solidFill>
              <a:latin typeface="微软雅黑" pitchFamily="34" charset="-122"/>
              <a:ea typeface="微软雅黑" pitchFamily="34" charset="-122"/>
            </a:endParaRPr>
          </a:p>
        </p:txBody>
      </p:sp>
      <p:sp>
        <p:nvSpPr>
          <p:cNvPr id="2" name="云形 1"/>
          <p:cNvSpPr/>
          <p:nvPr/>
        </p:nvSpPr>
        <p:spPr>
          <a:xfrm>
            <a:off x="3779912" y="1779662"/>
            <a:ext cx="2043832"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网络</a:t>
            </a:r>
            <a:endParaRPr kumimoji="1" lang="zh-CN" altLang="en-US"/>
          </a:p>
        </p:txBody>
      </p:sp>
      <p:cxnSp>
        <p:nvCxnSpPr>
          <p:cNvPr id="9" name="直线箭头连接符 8"/>
          <p:cNvCxnSpPr/>
          <p:nvPr/>
        </p:nvCxnSpPr>
        <p:spPr>
          <a:xfrm flipH="1">
            <a:off x="3203848" y="2643758"/>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棱台 12"/>
          <p:cNvSpPr/>
          <p:nvPr/>
        </p:nvSpPr>
        <p:spPr>
          <a:xfrm>
            <a:off x="2007320" y="3027660"/>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6" name="TextBox 15"/>
          <p:cNvSpPr txBox="1">
            <a:spLocks noChangeArrowheads="1"/>
          </p:cNvSpPr>
          <p:nvPr/>
        </p:nvSpPr>
        <p:spPr bwMode="auto">
          <a:xfrm>
            <a:off x="2317552" y="4083918"/>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p:txBody>
      </p:sp>
      <p:sp>
        <p:nvSpPr>
          <p:cNvPr id="17" name="棱台 16"/>
          <p:cNvSpPr/>
          <p:nvPr/>
        </p:nvSpPr>
        <p:spPr>
          <a:xfrm>
            <a:off x="6471816" y="3003798"/>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8" name="TextBox 15"/>
          <p:cNvSpPr txBox="1">
            <a:spLocks noChangeArrowheads="1"/>
          </p:cNvSpPr>
          <p:nvPr/>
        </p:nvSpPr>
        <p:spPr bwMode="auto">
          <a:xfrm>
            <a:off x="6826448" y="4011910"/>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p:txBody>
      </p:sp>
      <p:cxnSp>
        <p:nvCxnSpPr>
          <p:cNvPr id="19" name="直线箭头连接符 18"/>
          <p:cNvCxnSpPr/>
          <p:nvPr/>
        </p:nvCxnSpPr>
        <p:spPr>
          <a:xfrm>
            <a:off x="5823744" y="2564358"/>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棱台 21"/>
          <p:cNvSpPr/>
          <p:nvPr/>
        </p:nvSpPr>
        <p:spPr>
          <a:xfrm>
            <a:off x="4296048" y="357517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cxnSp>
        <p:nvCxnSpPr>
          <p:cNvPr id="23" name="直线箭头连接符 22"/>
          <p:cNvCxnSpPr/>
          <p:nvPr/>
        </p:nvCxnSpPr>
        <p:spPr>
          <a:xfrm>
            <a:off x="4815756" y="3147814"/>
            <a:ext cx="0" cy="3792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15"/>
          <p:cNvSpPr txBox="1">
            <a:spLocks noChangeArrowheads="1"/>
          </p:cNvSpPr>
          <p:nvPr/>
        </p:nvSpPr>
        <p:spPr bwMode="auto">
          <a:xfrm>
            <a:off x="4527724" y="4593504"/>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3" grpId="0" animBg="1"/>
      <p:bldP spid="16" grpId="0"/>
      <p:bldP spid="17" grpId="0" animBg="1"/>
      <p:bldP spid="18" grpId="0"/>
      <p:bldP spid="22"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solidFill>
                  <a:srgbClr val="595959"/>
                </a:solidFill>
                <a:latin typeface="微软雅黑" pitchFamily="34" charset="-122"/>
                <a:ea typeface="微软雅黑" pitchFamily="34" charset="-122"/>
              </a:rPr>
              <a:t>网络介绍和</a:t>
            </a:r>
            <a:r>
              <a:rPr lang="en-US" altLang="zh-CN" sz="2400" b="1" dirty="0">
                <a:solidFill>
                  <a:srgbClr val="595959"/>
                </a:solidFill>
                <a:latin typeface="微软雅黑" pitchFamily="34" charset="-122"/>
                <a:ea typeface="微软雅黑" pitchFamily="34" charset="-122"/>
              </a:rPr>
              <a:t>IP</a:t>
            </a:r>
            <a:r>
              <a:rPr lang="zh-CN" altLang="en-US" sz="2400" b="1" dirty="0">
                <a:solidFill>
                  <a:srgbClr val="595959"/>
                </a:solidFill>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1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2.2</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IP</a:t>
            </a:r>
            <a:r>
              <a:rPr lang="zh-CN" altLang="en-US" b="1" dirty="0">
                <a:solidFill>
                  <a:srgbClr val="404040"/>
                </a:solidFill>
                <a:latin typeface="微软雅黑" pitchFamily="34" charset="-122"/>
                <a:ea typeface="微软雅黑" pitchFamily="34" charset="-122"/>
              </a:rPr>
              <a:t>地址表现形式</a:t>
            </a:r>
            <a:endParaRPr lang="zh-CN" altLang="en-US" b="1" dirty="0">
              <a:solidFill>
                <a:srgbClr val="404040"/>
              </a:solidFill>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2598737" y="1874540"/>
            <a:ext cx="2861713" cy="3133149"/>
          </a:xfrm>
          <a:prstGeom prst="rect">
            <a:avLst/>
          </a:prstGeom>
          <a:ln w="3175">
            <a:solidFill>
              <a:schemeClr val="bg1">
                <a:lumMod val="65000"/>
              </a:schemeClr>
            </a:solidFill>
          </a:ln>
        </p:spPr>
      </p:pic>
      <p:sp>
        <p:nvSpPr>
          <p:cNvPr id="20" name="矩形 19"/>
          <p:cNvSpPr>
            <a:spLocks noChangeArrowheads="1"/>
          </p:cNvSpPr>
          <p:nvPr/>
        </p:nvSpPr>
        <p:spPr bwMode="auto">
          <a:xfrm>
            <a:off x="6011864" y="1872258"/>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pitchFamily="34" charset="-122"/>
                <a:ea typeface="微软雅黑" pitchFamily="34" charset="-122"/>
              </a:rPr>
              <a:t>注意：</a:t>
            </a:r>
            <a:endParaRPr lang="zh-CN" altLang="zh-CN" sz="1100" b="1" dirty="0">
              <a:solidFill>
                <a:srgbClr val="FF0000"/>
              </a:solidFill>
              <a:latin typeface="微软雅黑" pitchFamily="34" charset="-122"/>
              <a:ea typeface="微软雅黑" pitchFamily="34" charset="-122"/>
            </a:endParaRPr>
          </a:p>
        </p:txBody>
      </p:sp>
      <p:sp>
        <p:nvSpPr>
          <p:cNvPr id="21" name="TextBox 15"/>
          <p:cNvSpPr txBox="1">
            <a:spLocks noChangeArrowheads="1"/>
          </p:cNvSpPr>
          <p:nvPr/>
        </p:nvSpPr>
        <p:spPr bwMode="auto">
          <a:xfrm>
            <a:off x="6011863" y="2353444"/>
            <a:ext cx="236036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AutoNum type="arabicPeriod"/>
            </a:pP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地址分为两类：</a:t>
            </a:r>
            <a:r>
              <a:rPr lang="en-US" altLang="zh-CN" sz="1050" dirty="0">
                <a:solidFill>
                  <a:srgbClr val="262626"/>
                </a:solidFill>
                <a:latin typeface="微软雅黑" pitchFamily="34" charset="-122"/>
                <a:ea typeface="微软雅黑" pitchFamily="34" charset="-122"/>
              </a:rPr>
              <a:t> IPv4</a:t>
            </a:r>
            <a:r>
              <a:rPr lang="zh-CN" altLang="en-US" sz="1050" dirty="0">
                <a:solidFill>
                  <a:srgbClr val="262626"/>
                </a:solidFill>
                <a:latin typeface="微软雅黑" pitchFamily="34" charset="-122"/>
                <a:ea typeface="微软雅黑" pitchFamily="34" charset="-122"/>
              </a:rPr>
              <a:t>和</a:t>
            </a:r>
            <a:r>
              <a:rPr lang="en-US" altLang="zh-CN" sz="1050" dirty="0">
                <a:solidFill>
                  <a:srgbClr val="262626"/>
                </a:solidFill>
                <a:latin typeface="微软雅黑" pitchFamily="34" charset="-122"/>
                <a:ea typeface="微软雅黑" pitchFamily="34" charset="-122"/>
              </a:rPr>
              <a:t>IPv6</a:t>
            </a:r>
            <a:endParaRPr lang="en-US" altLang="zh-CN" sz="1050" dirty="0">
              <a:solidFill>
                <a:srgbClr val="262626"/>
              </a:solidFill>
              <a:latin typeface="微软雅黑" pitchFamily="34" charset="-122"/>
              <a:ea typeface="微软雅黑" pitchFamily="34" charset="-122"/>
            </a:endParaRPr>
          </a:p>
          <a:p>
            <a:pPr marL="228600" indent="-228600">
              <a:lnSpc>
                <a:spcPct val="150000"/>
              </a:lnSpc>
              <a:buAutoNum type="arabicPeriod"/>
            </a:pPr>
            <a:r>
              <a:rPr lang="en-US" altLang="zh-CN" sz="1050" dirty="0">
                <a:solidFill>
                  <a:srgbClr val="262626"/>
                </a:solidFill>
                <a:latin typeface="微软雅黑" pitchFamily="34" charset="-122"/>
                <a:ea typeface="微软雅黑" pitchFamily="34" charset="-122"/>
              </a:rPr>
              <a:t>IPv4</a:t>
            </a:r>
            <a:r>
              <a:rPr lang="zh-CN" altLang="en-US" sz="1050" dirty="0">
                <a:solidFill>
                  <a:srgbClr val="262626"/>
                </a:solidFill>
                <a:latin typeface="微软雅黑" pitchFamily="34" charset="-122"/>
                <a:ea typeface="微软雅黑" pitchFamily="34" charset="-122"/>
              </a:rPr>
              <a:t>是目前使用的</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a:p>
            <a:pPr marL="228600" indent="-228600">
              <a:lnSpc>
                <a:spcPct val="150000"/>
              </a:lnSpc>
              <a:buAutoNum type="arabicPeriod"/>
            </a:pPr>
            <a:r>
              <a:rPr lang="en-US" altLang="zh-CN" sz="1050" dirty="0">
                <a:solidFill>
                  <a:srgbClr val="262626"/>
                </a:solidFill>
                <a:latin typeface="微软雅黑" pitchFamily="34" charset="-122"/>
                <a:ea typeface="微软雅黑" pitchFamily="34" charset="-122"/>
              </a:rPr>
              <a:t>IPv6</a:t>
            </a:r>
            <a:r>
              <a:rPr lang="zh-CN" altLang="en-US" sz="1050" dirty="0">
                <a:solidFill>
                  <a:srgbClr val="262626"/>
                </a:solidFill>
                <a:latin typeface="微软雅黑" pitchFamily="34" charset="-122"/>
                <a:ea typeface="微软雅黑" pitchFamily="34" charset="-122"/>
              </a:rPr>
              <a:t>是未来使用的</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1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2.3</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IP</a:t>
            </a:r>
            <a:r>
              <a:rPr lang="zh-CN" altLang="en-US" b="1" dirty="0">
                <a:solidFill>
                  <a:srgbClr val="404040"/>
                </a:solidFill>
                <a:latin typeface="微软雅黑" pitchFamily="34" charset="-122"/>
                <a:ea typeface="微软雅黑" pitchFamily="34" charset="-122"/>
              </a:rPr>
              <a:t>地址的作用</a:t>
            </a:r>
            <a:endParaRPr lang="zh-CN" altLang="en-US" b="1" dirty="0">
              <a:solidFill>
                <a:srgbClr val="404040"/>
              </a:solidFill>
              <a:latin typeface="微软雅黑" pitchFamily="34" charset="-122"/>
              <a:ea typeface="微软雅黑" pitchFamily="34" charset="-122"/>
            </a:endParaRPr>
          </a:p>
        </p:txBody>
      </p:sp>
      <p:sp>
        <p:nvSpPr>
          <p:cNvPr id="4" name="TextBox 15"/>
          <p:cNvSpPr txBox="1">
            <a:spLocks noChangeArrowheads="1"/>
          </p:cNvSpPr>
          <p:nvPr/>
        </p:nvSpPr>
        <p:spPr bwMode="auto">
          <a:xfrm>
            <a:off x="827584" y="1949011"/>
            <a:ext cx="46805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通过</a:t>
            </a:r>
            <a:r>
              <a:rPr lang="en-US" altLang="zh-CN" sz="1050" b="1" dirty="0">
                <a:solidFill>
                  <a:srgbClr val="FF0000"/>
                </a:solidFill>
                <a:latin typeface="微软雅黑" pitchFamily="34" charset="-122"/>
                <a:ea typeface="微软雅黑" pitchFamily="34" charset="-122"/>
              </a:rPr>
              <a:t>IP</a:t>
            </a:r>
            <a:r>
              <a:rPr lang="zh-CN" altLang="en-US" sz="1050" b="1" dirty="0">
                <a:solidFill>
                  <a:srgbClr val="FF0000"/>
                </a:solidFill>
                <a:latin typeface="微软雅黑" pitchFamily="34" charset="-122"/>
                <a:ea typeface="微软雅黑" pitchFamily="34" charset="-122"/>
              </a:rPr>
              <a:t>地址找到网络中唯一一台设备</a:t>
            </a:r>
            <a:r>
              <a:rPr lang="zh-CN" altLang="en-US" sz="1050" dirty="0">
                <a:solidFill>
                  <a:srgbClr val="262626"/>
                </a:solidFill>
                <a:latin typeface="微软雅黑" pitchFamily="34" charset="-122"/>
                <a:ea typeface="微软雅黑" pitchFamily="34" charset="-122"/>
              </a:rPr>
              <a:t>，然后可以跟这个设备进行数据通信。</a:t>
            </a:r>
            <a:endParaRPr lang="en-US" altLang="zh-CN" sz="1050" dirty="0">
              <a:solidFill>
                <a:srgbClr val="262626"/>
              </a:solidFill>
              <a:latin typeface="微软雅黑" pitchFamily="34" charset="-122"/>
              <a:ea typeface="微软雅黑" pitchFamily="34" charset="-122"/>
            </a:endParaRPr>
          </a:p>
        </p:txBody>
      </p:sp>
      <p:sp>
        <p:nvSpPr>
          <p:cNvPr id="9" name="云形 8"/>
          <p:cNvSpPr/>
          <p:nvPr/>
        </p:nvSpPr>
        <p:spPr>
          <a:xfrm>
            <a:off x="4745168" y="228371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4070040" y="3027747"/>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棱台 10"/>
          <p:cNvSpPr/>
          <p:nvPr/>
        </p:nvSpPr>
        <p:spPr>
          <a:xfrm>
            <a:off x="2740472" y="339808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2" name="TextBox 15"/>
          <p:cNvSpPr txBox="1">
            <a:spLocks noChangeArrowheads="1"/>
          </p:cNvSpPr>
          <p:nvPr/>
        </p:nvSpPr>
        <p:spPr bwMode="auto">
          <a:xfrm>
            <a:off x="2686038" y="4461277"/>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pitchFamily="34" charset="-122"/>
                <a:ea typeface="微软雅黑" pitchFamily="34" charset="-122"/>
              </a:rPr>
              <a:t>192.168.1.100</a:t>
            </a:r>
            <a:endParaRPr lang="en-US" altLang="zh-CN" sz="1050" dirty="0">
              <a:solidFill>
                <a:srgbClr val="262626"/>
              </a:solidFill>
              <a:latin typeface="微软雅黑" pitchFamily="34" charset="-122"/>
              <a:ea typeface="微软雅黑" pitchFamily="34" charset="-122"/>
            </a:endParaRPr>
          </a:p>
        </p:txBody>
      </p:sp>
      <p:sp>
        <p:nvSpPr>
          <p:cNvPr id="13" name="棱台 12"/>
          <p:cNvSpPr/>
          <p:nvPr/>
        </p:nvSpPr>
        <p:spPr>
          <a:xfrm>
            <a:off x="7204968" y="3374219"/>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5" name="TextBox 15"/>
          <p:cNvSpPr txBox="1">
            <a:spLocks noChangeArrowheads="1"/>
          </p:cNvSpPr>
          <p:nvPr/>
        </p:nvSpPr>
        <p:spPr bwMode="auto">
          <a:xfrm>
            <a:off x="7223261" y="440309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pitchFamily="34" charset="-122"/>
                <a:ea typeface="微软雅黑" pitchFamily="34" charset="-122"/>
              </a:rPr>
              <a:t>192.168.1.102</a:t>
            </a:r>
            <a:endParaRPr lang="en-US" altLang="zh-CN" sz="1050" dirty="0">
              <a:solidFill>
                <a:srgbClr val="262626"/>
              </a:solidFill>
              <a:latin typeface="微软雅黑" pitchFamily="34" charset="-122"/>
              <a:ea typeface="微软雅黑" pitchFamily="34" charset="-122"/>
            </a:endParaRPr>
          </a:p>
        </p:txBody>
      </p:sp>
      <p:cxnSp>
        <p:nvCxnSpPr>
          <p:cNvPr id="16" name="直线箭头连接符 15"/>
          <p:cNvCxnSpPr/>
          <p:nvPr/>
        </p:nvCxnSpPr>
        <p:spPr>
          <a:xfrm>
            <a:off x="6556896" y="2934779"/>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右箭头 1"/>
          <p:cNvSpPr/>
          <p:nvPr/>
        </p:nvSpPr>
        <p:spPr>
          <a:xfrm>
            <a:off x="4499992" y="3866133"/>
            <a:ext cx="1984896" cy="45719"/>
          </a:xfrm>
          <a:prstGeom prst="rightArrow">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5"/>
          <p:cNvSpPr txBox="1">
            <a:spLocks noChangeArrowheads="1"/>
          </p:cNvSpPr>
          <p:nvPr/>
        </p:nvSpPr>
        <p:spPr bwMode="auto">
          <a:xfrm>
            <a:off x="4143152" y="4030737"/>
            <a:ext cx="273630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通过</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地址找到设备，然后进行数据通信</a:t>
            </a:r>
            <a:endParaRPr lang="en-US" altLang="zh-CN" sz="1050" dirty="0">
              <a:solidFill>
                <a:srgbClr val="262626"/>
              </a:solidFill>
              <a:latin typeface="微软雅黑" pitchFamily="34" charset="-122"/>
              <a:ea typeface="微软雅黑" pitchFamily="34" charset="-122"/>
            </a:endParaRPr>
          </a:p>
        </p:txBody>
      </p:sp>
      <p:pic>
        <p:nvPicPr>
          <p:cNvPr id="17" name="图片 16"/>
          <p:cNvPicPr>
            <a:picLocks noChangeAspect="1"/>
          </p:cNvPicPr>
          <p:nvPr/>
        </p:nvPicPr>
        <p:blipFill>
          <a:blip r:embed="rId1"/>
          <a:stretch>
            <a:fillRect/>
          </a:stretch>
        </p:blipFill>
        <p:spPr>
          <a:xfrm>
            <a:off x="7204968" y="2705385"/>
            <a:ext cx="1096737" cy="576064"/>
          </a:xfrm>
          <a:prstGeom prst="rect">
            <a:avLst/>
          </a:prstGeom>
        </p:spPr>
      </p:pic>
      <p:pic>
        <p:nvPicPr>
          <p:cNvPr id="1026" name="Picture 2" descr="https://timgsa.baidu.com/timg?image&amp;quality=80&amp;size=b9999_10000&amp;sec=1549536664155&amp;di=9a71785314d9b801279d73c431730ef0&amp;imgtype=0&amp;src=http%3A%2F%2Fb-ssl.duitang.com%2Fuploads%2Fitem%2F201611%2F12%2F20161112103745_FcEat.thumb.700_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 cy="76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2924310" y="2319444"/>
            <a:ext cx="772162" cy="1022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9" grpId="0" animBg="1"/>
      <p:bldP spid="11" grpId="0" animBg="1"/>
      <p:bldP spid="12" grpId="0"/>
      <p:bldP spid="13" grpId="0" animBg="1"/>
      <p:bldP spid="15" grpId="0"/>
      <p:bldP spid="2"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地址是</a:t>
            </a:r>
            <a:r>
              <a:rPr lang="zh-CN" altLang="en-US" sz="1050" b="1" dirty="0">
                <a:solidFill>
                  <a:srgbClr val="FF0000"/>
                </a:solidFill>
                <a:latin typeface="微软雅黑" pitchFamily="34" charset="-122"/>
                <a:ea typeface="微软雅黑" pitchFamily="34" charset="-122"/>
              </a:rPr>
              <a:t>标识唯一的一台网络设备的</a:t>
            </a:r>
            <a:r>
              <a:rPr lang="zh-CN" altLang="en-US" sz="1050" dirty="0">
                <a:solidFill>
                  <a:srgbClr val="262626"/>
                </a:solidFill>
                <a:latin typeface="微软雅黑" pitchFamily="34" charset="-122"/>
                <a:ea typeface="微软雅黑" pitchFamily="34" charset="-122"/>
              </a:rPr>
              <a:t>，</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地址的表现形式分为</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a:t>
            </a:r>
            <a:r>
              <a:rPr lang="en-US" altLang="zh-CN" sz="1050" b="1" dirty="0">
                <a:solidFill>
                  <a:srgbClr val="FF0000"/>
                </a:solidFill>
                <a:latin typeface="微软雅黑" pitchFamily="34" charset="-122"/>
                <a:ea typeface="微软雅黑" pitchFamily="34" charset="-122"/>
              </a:rPr>
              <a:t>IPv4</a:t>
            </a:r>
            <a:r>
              <a:rPr lang="zh-CN" altLang="en-US" sz="1050" dirty="0">
                <a:solidFill>
                  <a:srgbClr val="262626"/>
                </a:solidFill>
                <a:latin typeface="微软雅黑" pitchFamily="34" charset="-122"/>
                <a:ea typeface="微软雅黑" pitchFamily="34" charset="-122"/>
              </a:rPr>
              <a:t>和</a:t>
            </a:r>
            <a:r>
              <a:rPr lang="en-US" altLang="zh-CN" sz="1050" b="1" dirty="0">
                <a:solidFill>
                  <a:srgbClr val="FF0000"/>
                </a:solidFill>
                <a:latin typeface="微软雅黑" pitchFamily="34" charset="-122"/>
                <a:ea typeface="微软雅黑" pitchFamily="34" charset="-122"/>
              </a:rPr>
              <a:t>IPv6</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2.4</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24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网络介绍和</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itchFamily="34" charset="-122"/>
                <a:ea typeface="微软雅黑" pitchFamily="34" charset="-122"/>
              </a:rPr>
              <a:t>网络的介绍</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地址的介绍</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itchFamily="34" charset="-122"/>
                <a:ea typeface="微软雅黑" pitchFamily="34" charset="-122"/>
              </a:rPr>
              <a:t>查看</a:t>
            </a:r>
            <a:r>
              <a:rPr lang="en-US" altLang="zh-CN" sz="1200" dirty="0">
                <a:solidFill>
                  <a:srgbClr val="FF0000"/>
                </a:solidFill>
                <a:latin typeface="微软雅黑" pitchFamily="34" charset="-122"/>
                <a:ea typeface="微软雅黑" pitchFamily="34" charset="-122"/>
              </a:rPr>
              <a:t>IP</a:t>
            </a:r>
            <a:r>
              <a:rPr lang="zh-CN" altLang="en-US" sz="1200" dirty="0">
                <a:solidFill>
                  <a:srgbClr val="FF0000"/>
                </a:solidFill>
                <a:latin typeface="微软雅黑" pitchFamily="34" charset="-122"/>
                <a:ea typeface="微软雅黑" pitchFamily="34" charset="-122"/>
              </a:rPr>
              <a:t>地址的命令</a:t>
            </a: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graphicFrame>
        <p:nvGraphicFramePr>
          <p:cNvPr id="17" name="表格 16"/>
          <p:cNvGraphicFramePr>
            <a:graphicFrameLocks noGrp="1"/>
          </p:cNvGraphicFramePr>
          <p:nvPr/>
        </p:nvGraphicFramePr>
        <p:xfrm>
          <a:off x="1763688" y="2139702"/>
          <a:ext cx="5700712" cy="1209676"/>
        </p:xfrm>
        <a:graphic>
          <a:graphicData uri="http://schemas.openxmlformats.org/drawingml/2006/table">
            <a:tbl>
              <a:tblPr/>
              <a:tblGrid>
                <a:gridCol w="1657350"/>
                <a:gridCol w="4043362"/>
              </a:tblGrid>
              <a:tr h="444500">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命令名</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说明</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382588">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itchFamily="34" charset="-122"/>
                          <a:ea typeface="微软雅黑" pitchFamily="34" charset="-122"/>
                        </a:rPr>
                        <a:t>ifconfig</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查看网卡信息</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382588">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ping</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检查网络是否正常</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Contents</a:t>
            </a:r>
            <a:endParaRPr lang="en-US" altLang="zh-CN" sz="3600" dirty="0">
              <a:solidFill>
                <a:srgbClr val="FF0000"/>
              </a:solidFill>
              <a:latin typeface="微软雅黑" pitchFamily="34" charset="-122"/>
              <a:ea typeface="微软雅黑"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目</a:t>
            </a:r>
            <a:endParaRPr lang="zh-CN" altLang="en-US" sz="4400" b="1" dirty="0">
              <a:solidFill>
                <a:srgbClr val="FFFFFF"/>
              </a:solidFill>
              <a:latin typeface="微软雅黑" pitchFamily="34" charset="-122"/>
              <a:ea typeface="微软雅黑"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录</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8196" name="TextBox 9"/>
          <p:cNvSpPr txBox="1">
            <a:spLocks noChangeArrowheads="1"/>
          </p:cNvSpPr>
          <p:nvPr/>
        </p:nvSpPr>
        <p:spPr bwMode="auto">
          <a:xfrm>
            <a:off x="3476053" y="756855"/>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网络介绍</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zh-CN" altLang="en-US" sz="1400" dirty="0">
                <a:solidFill>
                  <a:srgbClr val="000000"/>
                </a:solidFill>
                <a:latin typeface="微软雅黑" pitchFamily="34" charset="-122"/>
                <a:ea typeface="微软雅黑" pitchFamily="34" charset="-122"/>
              </a:rPr>
              <a:t> </a:t>
            </a:r>
            <a:r>
              <a:rPr lang="en-US" altLang="zh-CN" sz="1400" dirty="0">
                <a:solidFill>
                  <a:srgbClr val="000000"/>
                </a:solidFill>
                <a:latin typeface="微软雅黑" pitchFamily="34" charset="-122"/>
                <a:ea typeface="微软雅黑" pitchFamily="34" charset="-122"/>
              </a:rPr>
              <a:t>IP</a:t>
            </a:r>
            <a:r>
              <a:rPr lang="zh-CN" altLang="en-US" sz="1400" dirty="0">
                <a:solidFill>
                  <a:srgbClr val="000000"/>
                </a:solidFill>
                <a:latin typeface="微软雅黑" pitchFamily="34" charset="-122"/>
                <a:ea typeface="微软雅黑" pitchFamily="34" charset="-122"/>
              </a:rPr>
              <a:t>地址的介绍</a:t>
            </a:r>
            <a:endParaRPr lang="en-US" altLang="zh-CN" sz="1400" dirty="0">
              <a:solidFill>
                <a:srgbClr val="262626"/>
              </a:solidFill>
              <a:latin typeface="微软雅黑" pitchFamily="34" charset="-122"/>
              <a:ea typeface="微软雅黑"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itchFamily="34" charset="-122"/>
                <a:ea typeface="微软雅黑" pitchFamily="34" charset="-122"/>
              </a:rPr>
              <a:t> </a:t>
            </a:r>
            <a:r>
              <a:rPr lang="it-IT" altLang="zh-CN" sz="1400" dirty="0" err="1">
                <a:solidFill>
                  <a:srgbClr val="000000"/>
                </a:solidFill>
                <a:latin typeface="微软雅黑" pitchFamily="34" charset="-122"/>
                <a:ea typeface="微软雅黑" pitchFamily="34" charset="-122"/>
              </a:rPr>
              <a:t>ifconfig</a:t>
            </a:r>
            <a:r>
              <a:rPr lang="zh-CN" altLang="it-IT" sz="1400" dirty="0">
                <a:solidFill>
                  <a:srgbClr val="000000"/>
                </a:solidFill>
                <a:latin typeface="微软雅黑" pitchFamily="34" charset="-122"/>
                <a:ea typeface="微软雅黑" pitchFamily="34" charset="-122"/>
              </a:rPr>
              <a:t>和</a:t>
            </a:r>
            <a:r>
              <a:rPr lang="it-IT" altLang="zh-CN" sz="1400" dirty="0" err="1">
                <a:solidFill>
                  <a:srgbClr val="000000"/>
                </a:solidFill>
                <a:latin typeface="微软雅黑" pitchFamily="34" charset="-122"/>
                <a:ea typeface="微软雅黑" pitchFamily="34" charset="-122"/>
              </a:rPr>
              <a:t>ping</a:t>
            </a:r>
            <a:r>
              <a:rPr lang="zh-CN" altLang="it-IT" sz="1400" dirty="0">
                <a:solidFill>
                  <a:srgbClr val="000000"/>
                </a:solidFill>
                <a:latin typeface="微软雅黑" pitchFamily="34" charset="-122"/>
                <a:ea typeface="微软雅黑" pitchFamily="34" charset="-122"/>
              </a:rPr>
              <a:t>命令</a:t>
            </a:r>
            <a:endParaRPr lang="en-US" altLang="zh-CN" sz="1400" dirty="0">
              <a:solidFill>
                <a:srgbClr val="000000"/>
              </a:solidFill>
              <a:latin typeface="微软雅黑" pitchFamily="34" charset="-122"/>
              <a:ea typeface="微软雅黑"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itchFamily="34" charset="-122"/>
                <a:ea typeface="微软雅黑" pitchFamily="34" charset="-122"/>
              </a:rPr>
              <a:t> 端口和端口号的介绍</a:t>
            </a:r>
            <a:endParaRPr lang="en-US" altLang="zh-TW" sz="1400" dirty="0">
              <a:solidFill>
                <a:srgbClr val="000000"/>
              </a:solidFill>
              <a:latin typeface="微软雅黑" pitchFamily="34" charset="-122"/>
              <a:ea typeface="微软雅黑"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itchFamily="34" charset="-122"/>
                <a:ea typeface="微软雅黑" pitchFamily="34" charset="-122"/>
              </a:rPr>
              <a:t> 端口号的分类</a:t>
            </a:r>
            <a:endParaRPr lang="en-US" altLang="zh-CN" sz="1400" dirty="0">
              <a:solidFill>
                <a:srgbClr val="000000"/>
              </a:solidFill>
              <a:latin typeface="微软雅黑" pitchFamily="34" charset="-122"/>
              <a:ea typeface="微软雅黑"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itchFamily="34" charset="-122"/>
                <a:ea typeface="微软雅黑" pitchFamily="34" charset="-122"/>
              </a:rPr>
              <a:t> </a:t>
            </a:r>
            <a:r>
              <a:rPr lang="en-US" altLang="zh-CN" sz="1400" dirty="0">
                <a:solidFill>
                  <a:srgbClr val="262626"/>
                </a:solidFill>
                <a:latin typeface="微软雅黑" pitchFamily="34" charset="-122"/>
                <a:ea typeface="微软雅黑" pitchFamily="34" charset="-122"/>
              </a:rPr>
              <a:t>socket</a:t>
            </a:r>
            <a:r>
              <a:rPr lang="zh-CN" altLang="en-US" sz="1400" dirty="0">
                <a:solidFill>
                  <a:srgbClr val="262626"/>
                </a:solidFill>
                <a:latin typeface="微软雅黑" pitchFamily="34" charset="-122"/>
                <a:ea typeface="微软雅黑" pitchFamily="34" charset="-122"/>
              </a:rPr>
              <a:t>介绍</a:t>
            </a:r>
            <a:endParaRPr lang="en-US" altLang="zh-CN" sz="1400" dirty="0">
              <a:solidFill>
                <a:srgbClr val="262626"/>
              </a:solidFill>
              <a:latin typeface="微软雅黑" pitchFamily="34" charset="-122"/>
              <a:ea typeface="微软雅黑"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itchFamily="34" charset="-122"/>
                <a:ea typeface="微软雅黑" pitchFamily="34" charset="-122"/>
              </a:rPr>
              <a:t> </a:t>
            </a:r>
            <a:r>
              <a:rPr lang="en-US" altLang="zh-CN" sz="1400" dirty="0">
                <a:solidFill>
                  <a:srgbClr val="262626"/>
                </a:solidFill>
                <a:latin typeface="微软雅黑" pitchFamily="34" charset="-122"/>
                <a:ea typeface="微软雅黑" pitchFamily="34" charset="-122"/>
              </a:rPr>
              <a:t>TCP</a:t>
            </a:r>
            <a:r>
              <a:rPr lang="zh-CN" altLang="en-US" sz="1400" dirty="0">
                <a:solidFill>
                  <a:srgbClr val="262626"/>
                </a:solidFill>
                <a:latin typeface="微软雅黑" pitchFamily="34" charset="-122"/>
                <a:ea typeface="微软雅黑" pitchFamily="34" charset="-122"/>
              </a:rPr>
              <a:t>介绍</a:t>
            </a:r>
            <a:endParaRPr lang="en-US" altLang="zh-CN" sz="1400" dirty="0">
              <a:solidFill>
                <a:srgbClr val="262626"/>
              </a:solidFill>
              <a:latin typeface="微软雅黑" pitchFamily="34" charset="-122"/>
              <a:ea typeface="微软雅黑" pitchFamily="34" charset="-122"/>
            </a:endParaRPr>
          </a:p>
          <a:p>
            <a:pPr>
              <a:lnSpc>
                <a:spcPct val="200000"/>
              </a:lnSpc>
              <a:buClr>
                <a:srgbClr val="262626"/>
              </a:buClr>
              <a:buFont typeface="Wingdings" panose="05000000000000000000" pitchFamily="2" charset="2"/>
              <a:buChar char="u"/>
            </a:pPr>
            <a:r>
              <a:rPr lang="en-US" altLang="zh-CN" sz="1400" dirty="0">
                <a:solidFill>
                  <a:srgbClr val="262626"/>
                </a:solidFill>
                <a:latin typeface="微软雅黑" pitchFamily="34" charset="-122"/>
                <a:ea typeface="微软雅黑" pitchFamily="34" charset="-122"/>
              </a:rPr>
              <a:t> TCP</a:t>
            </a:r>
            <a:r>
              <a:rPr lang="zh-CN" altLang="en-US" sz="1400" dirty="0">
                <a:solidFill>
                  <a:srgbClr val="262626"/>
                </a:solidFill>
                <a:latin typeface="微软雅黑" pitchFamily="34" charset="-122"/>
                <a:ea typeface="微软雅黑" pitchFamily="34" charset="-122"/>
              </a:rPr>
              <a:t>客户端和服务器端程序的开发</a:t>
            </a:r>
            <a:endParaRPr lang="en-US" altLang="zh-CN" sz="1400" dirty="0">
              <a:solidFill>
                <a:srgbClr val="262626"/>
              </a:solidFill>
              <a:latin typeface="微软雅黑" pitchFamily="34" charset="-122"/>
              <a:ea typeface="微软雅黑"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3.1</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ifconfig</a:t>
            </a:r>
            <a:r>
              <a:rPr lang="zh-CN" altLang="en-US" b="1" dirty="0">
                <a:solidFill>
                  <a:srgbClr val="404040"/>
                </a:solidFill>
                <a:latin typeface="微软雅黑" pitchFamily="34" charset="-122"/>
                <a:ea typeface="微软雅黑" pitchFamily="34" charset="-122"/>
              </a:rPr>
              <a:t>和</a:t>
            </a:r>
            <a:r>
              <a:rPr lang="en-US" altLang="zh-CN" b="1" dirty="0">
                <a:solidFill>
                  <a:srgbClr val="404040"/>
                </a:solidFill>
                <a:latin typeface="微软雅黑" pitchFamily="34" charset="-122"/>
                <a:ea typeface="微软雅黑" pitchFamily="34" charset="-122"/>
              </a:rPr>
              <a:t>ping</a:t>
            </a:r>
            <a:r>
              <a:rPr lang="zh-CN" altLang="en-US" b="1" dirty="0">
                <a:solidFill>
                  <a:srgbClr val="404040"/>
                </a:solidFill>
                <a:latin typeface="微软雅黑" pitchFamily="34" charset="-122"/>
                <a:ea typeface="微软雅黑" pitchFamily="34" charset="-122"/>
              </a:rPr>
              <a:t>命令</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468194" cy="1323439"/>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怎样查看</a:t>
            </a: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IP</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地址和检查网络是否正常？</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3.2</a:t>
            </a:r>
            <a:r>
              <a:rPr lang="zh-CN" altLang="en-US" b="1" dirty="0">
                <a:solidFill>
                  <a:srgbClr val="404040"/>
                </a:solidFill>
                <a:latin typeface="微软雅黑" pitchFamily="34" charset="-122"/>
                <a:ea typeface="微软雅黑" pitchFamily="34" charset="-122"/>
              </a:rPr>
              <a:t> 查看网卡信息</a:t>
            </a:r>
            <a:endParaRPr lang="zh-CN" altLang="en-US" b="1" dirty="0">
              <a:solidFill>
                <a:srgbClr val="404040"/>
              </a:solidFill>
              <a:latin typeface="微软雅黑" pitchFamily="34" charset="-122"/>
              <a:ea typeface="微软雅黑" pitchFamily="34" charset="-122"/>
            </a:endParaRPr>
          </a:p>
        </p:txBody>
      </p:sp>
      <p:sp>
        <p:nvSpPr>
          <p:cNvPr id="6" name="矩形 5"/>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pitchFamily="34" charset="-122"/>
                <a:ea typeface="微软雅黑" pitchFamily="34" charset="-122"/>
              </a:rPr>
              <a:t>注意：</a:t>
            </a:r>
            <a:endParaRPr lang="zh-CN" altLang="zh-CN" sz="1100" b="1" dirty="0">
              <a:solidFill>
                <a:srgbClr val="FF0000"/>
              </a:solidFill>
              <a:latin typeface="微软雅黑" pitchFamily="34" charset="-122"/>
              <a:ea typeface="微软雅黑" pitchFamily="34" charset="-122"/>
            </a:endParaRPr>
          </a:p>
        </p:txBody>
      </p:sp>
      <p:sp>
        <p:nvSpPr>
          <p:cNvPr id="7" name="TextBox 15"/>
          <p:cNvSpPr txBox="1">
            <a:spLocks noChangeArrowheads="1"/>
          </p:cNvSpPr>
          <p:nvPr/>
        </p:nvSpPr>
        <p:spPr bwMode="auto">
          <a:xfrm>
            <a:off x="4860033" y="2544966"/>
            <a:ext cx="396044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FontTx/>
              <a:buAutoNum type="arabicPeriod"/>
            </a:pPr>
            <a:r>
              <a:rPr lang="en-US" altLang="zh-CN" sz="1050" dirty="0">
                <a:solidFill>
                  <a:srgbClr val="262626"/>
                </a:solidFill>
                <a:latin typeface="微软雅黑" pitchFamily="34" charset="-122"/>
                <a:ea typeface="微软雅黑" pitchFamily="34" charset="-122"/>
              </a:rPr>
              <a:t>172.16.47.199</a:t>
            </a:r>
            <a:r>
              <a:rPr lang="zh-CN" altLang="en-US" sz="1050" dirty="0">
                <a:solidFill>
                  <a:srgbClr val="262626"/>
                </a:solidFill>
                <a:latin typeface="微软雅黑" pitchFamily="34" charset="-122"/>
                <a:ea typeface="微软雅黑" pitchFamily="34" charset="-122"/>
              </a:rPr>
              <a:t>是在网络中的地址，使用</a:t>
            </a:r>
            <a:r>
              <a:rPr lang="en-US" altLang="zh-CN" sz="1050" dirty="0" err="1">
                <a:solidFill>
                  <a:srgbClr val="262626"/>
                </a:solidFill>
                <a:latin typeface="微软雅黑" pitchFamily="34" charset="-122"/>
                <a:ea typeface="微软雅黑" pitchFamily="34" charset="-122"/>
              </a:rPr>
              <a:t>ifconfig</a:t>
            </a:r>
            <a:r>
              <a:rPr lang="zh-CN" altLang="en-US" sz="1050" dirty="0">
                <a:solidFill>
                  <a:srgbClr val="262626"/>
                </a:solidFill>
                <a:latin typeface="微软雅黑" pitchFamily="34" charset="-122"/>
                <a:ea typeface="微软雅黑" pitchFamily="34" charset="-122"/>
              </a:rPr>
              <a:t>主要是查看网卡对应网络中的</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a:p>
            <a:pPr marL="228600" indent="-228600">
              <a:lnSpc>
                <a:spcPct val="150000"/>
              </a:lnSpc>
              <a:buAutoNum type="arabicPeriod"/>
            </a:pPr>
            <a:r>
              <a:rPr lang="en-US" altLang="zh-CN" sz="1050" dirty="0">
                <a:solidFill>
                  <a:srgbClr val="262626"/>
                </a:solidFill>
                <a:latin typeface="微软雅黑" pitchFamily="34" charset="-122"/>
                <a:ea typeface="微软雅黑" pitchFamily="34" charset="-122"/>
              </a:rPr>
              <a:t>127.0.0.1</a:t>
            </a:r>
            <a:r>
              <a:rPr lang="zh-CN" altLang="en-US" sz="1050" dirty="0">
                <a:solidFill>
                  <a:srgbClr val="262626"/>
                </a:solidFill>
                <a:latin typeface="微软雅黑" pitchFamily="34" charset="-122"/>
                <a:ea typeface="微软雅黑" pitchFamily="34" charset="-122"/>
              </a:rPr>
              <a:t>表示本机地址，提示：如果和自己的电脑通信就可以使用该地址。</a:t>
            </a:r>
            <a:endParaRPr lang="en-US" altLang="zh-CN" sz="1050" dirty="0">
              <a:solidFill>
                <a:srgbClr val="262626"/>
              </a:solidFill>
              <a:latin typeface="微软雅黑" pitchFamily="34" charset="-122"/>
              <a:ea typeface="微软雅黑" pitchFamily="34" charset="-122"/>
            </a:endParaRPr>
          </a:p>
          <a:p>
            <a:pPr marL="228600" indent="-228600">
              <a:lnSpc>
                <a:spcPct val="150000"/>
              </a:lnSpc>
              <a:buAutoNum type="arabicPeriod"/>
            </a:pPr>
            <a:r>
              <a:rPr lang="en-US" altLang="zh-CN" sz="1050" dirty="0">
                <a:solidFill>
                  <a:srgbClr val="262626"/>
                </a:solidFill>
                <a:latin typeface="微软雅黑" pitchFamily="34" charset="-122"/>
                <a:ea typeface="微软雅黑" pitchFamily="34" charset="-122"/>
              </a:rPr>
              <a:t>127.0.0.1</a:t>
            </a:r>
            <a:r>
              <a:rPr lang="zh-CN" altLang="en-US" sz="1050" dirty="0">
                <a:solidFill>
                  <a:srgbClr val="262626"/>
                </a:solidFill>
                <a:latin typeface="微软雅黑" pitchFamily="34" charset="-122"/>
                <a:ea typeface="微软雅黑" pitchFamily="34" charset="-122"/>
              </a:rPr>
              <a:t>该地址对应的域名是</a:t>
            </a:r>
            <a:r>
              <a:rPr lang="en-US" altLang="zh-CN" sz="1050" dirty="0" err="1">
                <a:solidFill>
                  <a:srgbClr val="262626"/>
                </a:solidFill>
                <a:latin typeface="微软雅黑" pitchFamily="34" charset="-122"/>
                <a:ea typeface="微软雅黑" pitchFamily="34" charset="-122"/>
              </a:rPr>
              <a:t>localhost</a:t>
            </a:r>
            <a:r>
              <a:rPr lang="zh-CN" altLang="en-US" sz="1050" dirty="0">
                <a:solidFill>
                  <a:srgbClr val="262626"/>
                </a:solidFill>
                <a:latin typeface="微软雅黑" pitchFamily="34" charset="-122"/>
                <a:ea typeface="微软雅黑" pitchFamily="34" charset="-122"/>
              </a:rPr>
              <a:t>，域名是</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地址的别名，通过域名能解析出一个对应的</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a:t>
            </a:r>
            <a:endParaRPr lang="en-US" altLang="zh-CN" sz="1050" dirty="0">
              <a:solidFill>
                <a:srgbClr val="262626"/>
              </a:solidFill>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841375" y="2145434"/>
            <a:ext cx="3837285" cy="20979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3.3</a:t>
            </a:r>
            <a:r>
              <a:rPr lang="zh-CN" altLang="en-US" b="1" dirty="0">
                <a:solidFill>
                  <a:srgbClr val="404040"/>
                </a:solidFill>
                <a:latin typeface="微软雅黑" pitchFamily="34" charset="-122"/>
                <a:ea typeface="微软雅黑" pitchFamily="34" charset="-122"/>
              </a:rPr>
              <a:t> 检查网络是否正常</a:t>
            </a:r>
            <a:endParaRPr lang="zh-CN" altLang="en-US" b="1" dirty="0">
              <a:solidFill>
                <a:srgbClr val="404040"/>
              </a:solidFill>
              <a:latin typeface="微软雅黑" pitchFamily="34" charset="-122"/>
              <a:ea typeface="微软雅黑" pitchFamily="34" charset="-122"/>
            </a:endParaRPr>
          </a:p>
        </p:txBody>
      </p:sp>
      <p:pic>
        <p:nvPicPr>
          <p:cNvPr id="5" name="图片 4"/>
          <p:cNvPicPr>
            <a:picLocks noChangeAspect="1"/>
          </p:cNvPicPr>
          <p:nvPr/>
        </p:nvPicPr>
        <p:blipFill>
          <a:blip r:embed="rId1"/>
          <a:stretch>
            <a:fillRect/>
          </a:stretch>
        </p:blipFill>
        <p:spPr>
          <a:xfrm>
            <a:off x="861962" y="2139702"/>
            <a:ext cx="3854053" cy="2174894"/>
          </a:xfrm>
          <a:prstGeom prst="rect">
            <a:avLst/>
          </a:prstGeom>
        </p:spPr>
      </p:pic>
      <p:sp>
        <p:nvSpPr>
          <p:cNvPr id="7" name="矩形 6"/>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pitchFamily="34" charset="-122"/>
                <a:ea typeface="微软雅黑" pitchFamily="34" charset="-122"/>
              </a:rPr>
              <a:t>注意：</a:t>
            </a:r>
            <a:endParaRPr lang="zh-CN" altLang="zh-CN" sz="1100" b="1" dirty="0">
              <a:solidFill>
                <a:srgbClr val="FF0000"/>
              </a:solidFill>
              <a:latin typeface="微软雅黑" pitchFamily="34" charset="-122"/>
              <a:ea typeface="微软雅黑" pitchFamily="34" charset="-122"/>
            </a:endParaRPr>
          </a:p>
        </p:txBody>
      </p:sp>
      <p:sp>
        <p:nvSpPr>
          <p:cNvPr id="8" name="TextBox 15"/>
          <p:cNvSpPr txBox="1">
            <a:spLocks noChangeArrowheads="1"/>
          </p:cNvSpPr>
          <p:nvPr/>
        </p:nvSpPr>
        <p:spPr bwMode="auto">
          <a:xfrm>
            <a:off x="4860033" y="2544966"/>
            <a:ext cx="396044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FontTx/>
              <a:buAutoNum type="arabicPeriod"/>
            </a:pPr>
            <a:r>
              <a:rPr lang="en-US" altLang="zh-CN" sz="1050" dirty="0">
                <a:solidFill>
                  <a:srgbClr val="262626"/>
                </a:solidFill>
                <a:latin typeface="微软雅黑" pitchFamily="34" charset="-122"/>
                <a:ea typeface="微软雅黑" pitchFamily="34" charset="-122"/>
              </a:rPr>
              <a:t>ping </a:t>
            </a:r>
            <a:r>
              <a:rPr lang="en-US" altLang="zh-CN" sz="1050" dirty="0" err="1">
                <a:solidFill>
                  <a:srgbClr val="262626"/>
                </a:solidFill>
                <a:latin typeface="微软雅黑" pitchFamily="34" charset="-122"/>
                <a:ea typeface="微软雅黑" pitchFamily="34" charset="-122"/>
              </a:rPr>
              <a:t>www.baidu.com</a:t>
            </a:r>
            <a:r>
              <a:rPr lang="en-US" altLang="zh-CN" sz="1050" dirty="0">
                <a:solidFill>
                  <a:srgbClr val="262626"/>
                </a:solidFill>
                <a:latin typeface="微软雅黑" pitchFamily="34" charset="-122"/>
                <a:ea typeface="微软雅黑" pitchFamily="34" charset="-122"/>
              </a:rPr>
              <a:t> </a:t>
            </a:r>
            <a:r>
              <a:rPr lang="zh-CN" altLang="en-US" sz="1050" dirty="0">
                <a:solidFill>
                  <a:srgbClr val="262626"/>
                </a:solidFill>
                <a:latin typeface="微软雅黑" pitchFamily="34" charset="-122"/>
                <a:ea typeface="微软雅黑" pitchFamily="34" charset="-122"/>
              </a:rPr>
              <a:t>检查是否能上公网</a:t>
            </a:r>
            <a:endParaRPr lang="en-US" altLang="zh-CN" sz="1050" dirty="0">
              <a:solidFill>
                <a:srgbClr val="262626"/>
              </a:solidFill>
              <a:latin typeface="微软雅黑" pitchFamily="34" charset="-122"/>
              <a:ea typeface="微软雅黑" pitchFamily="34" charset="-122"/>
            </a:endParaRPr>
          </a:p>
          <a:p>
            <a:pPr marL="228600" indent="-228600">
              <a:lnSpc>
                <a:spcPct val="150000"/>
              </a:lnSpc>
              <a:buFontTx/>
              <a:buAutoNum type="arabicPeriod"/>
            </a:pPr>
            <a:r>
              <a:rPr lang="en-US" altLang="zh-CN" sz="1050" dirty="0">
                <a:solidFill>
                  <a:srgbClr val="262626"/>
                </a:solidFill>
                <a:latin typeface="微软雅黑" pitchFamily="34" charset="-122"/>
                <a:ea typeface="微软雅黑" pitchFamily="34" charset="-122"/>
              </a:rPr>
              <a:t>ping </a:t>
            </a:r>
            <a:r>
              <a:rPr lang="zh-CN" altLang="en-US" sz="1050" dirty="0">
                <a:solidFill>
                  <a:srgbClr val="262626"/>
                </a:solidFill>
                <a:latin typeface="微软雅黑" pitchFamily="34" charset="-122"/>
                <a:ea typeface="微软雅黑" pitchFamily="34" charset="-122"/>
              </a:rPr>
              <a:t>当前局域网的</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 检查是否在同一个局域网内</a:t>
            </a:r>
            <a:endParaRPr lang="en-US" altLang="zh-CN" sz="1050" dirty="0">
              <a:solidFill>
                <a:srgbClr val="262626"/>
              </a:solidFill>
              <a:latin typeface="微软雅黑" pitchFamily="34" charset="-122"/>
              <a:ea typeface="微软雅黑" pitchFamily="34" charset="-122"/>
            </a:endParaRPr>
          </a:p>
          <a:p>
            <a:pPr marL="228600" indent="-228600">
              <a:lnSpc>
                <a:spcPct val="150000"/>
              </a:lnSpc>
              <a:buFontTx/>
              <a:buAutoNum type="arabicPeriod"/>
            </a:pPr>
            <a:r>
              <a:rPr lang="en-US" altLang="zh-CN" sz="1050" dirty="0">
                <a:solidFill>
                  <a:srgbClr val="262626"/>
                </a:solidFill>
                <a:latin typeface="微软雅黑" pitchFamily="34" charset="-122"/>
                <a:ea typeface="微软雅黑" pitchFamily="34" charset="-122"/>
              </a:rPr>
              <a:t>ping 127.0.0.1 </a:t>
            </a:r>
            <a:r>
              <a:rPr lang="zh-CN" altLang="en-US" sz="1050" dirty="0">
                <a:solidFill>
                  <a:srgbClr val="262626"/>
                </a:solidFill>
                <a:latin typeface="微软雅黑" pitchFamily="34" charset="-122"/>
                <a:ea typeface="微软雅黑" pitchFamily="34" charset="-122"/>
              </a:rPr>
              <a:t>检查本地网卡是否正常</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949011"/>
            <a:ext cx="799288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查看网卡信息：</a:t>
            </a:r>
            <a:r>
              <a:rPr lang="en-US" altLang="zh-CN" sz="1050" b="1" dirty="0" err="1">
                <a:solidFill>
                  <a:srgbClr val="FF0000"/>
                </a:solidFill>
                <a:latin typeface="微软雅黑" pitchFamily="34" charset="-122"/>
                <a:ea typeface="微软雅黑" pitchFamily="34" charset="-122"/>
              </a:rPr>
              <a:t>ifconfig</a:t>
            </a:r>
            <a:endParaRPr lang="en-US" altLang="zh-CN" sz="1050" b="1" dirty="0">
              <a:solidFill>
                <a:srgbClr val="FF0000"/>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检查网络： </a:t>
            </a:r>
            <a:r>
              <a:rPr lang="en-US" altLang="zh-CN" sz="1050" b="1" dirty="0">
                <a:solidFill>
                  <a:srgbClr val="FF0000"/>
                </a:solidFill>
                <a:latin typeface="微软雅黑" pitchFamily="34" charset="-122"/>
                <a:ea typeface="微软雅黑" pitchFamily="34" charset="-122"/>
              </a:rPr>
              <a:t>ping</a:t>
            </a:r>
            <a:endParaRPr lang="en-US" altLang="zh-CN" sz="1050" b="1" dirty="0">
              <a:solidFill>
                <a:srgbClr val="FF0000"/>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3.4</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1151112"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网络的概念：</a:t>
            </a:r>
            <a:r>
              <a:rPr lang="en-US" altLang="zh-CN" sz="1050" dirty="0">
                <a:latin typeface="微软雅黑" pitchFamily="34" charset="-122"/>
                <a:ea typeface="微软雅黑" pitchFamily="34" charset="-122"/>
              </a:rPr>
              <a:t> ____________________________________________________________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IP</a:t>
            </a:r>
            <a:r>
              <a:rPr lang="zh-CN" altLang="en-US" sz="1050" dirty="0">
                <a:latin typeface="微软雅黑" pitchFamily="34" charset="-122"/>
                <a:ea typeface="微软雅黑" pitchFamily="34" charset="-122"/>
              </a:rPr>
              <a:t>地址的概念：</a:t>
            </a:r>
            <a:r>
              <a:rPr lang="en-US" altLang="zh-CN" sz="1050" dirty="0">
                <a:latin typeface="微软雅黑" pitchFamily="34" charset="-122"/>
                <a:ea typeface="微软雅黑" pitchFamily="34" charset="-122"/>
              </a:rPr>
              <a:t>___________________________________________________________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IP</a:t>
            </a:r>
            <a:r>
              <a:rPr lang="zh-CN" altLang="en-US" sz="1050" dirty="0">
                <a:latin typeface="微软雅黑" pitchFamily="34" charset="-122"/>
                <a:ea typeface="微软雅黑" pitchFamily="34" charset="-122"/>
              </a:rPr>
              <a:t>地址可分两类，分别为：</a:t>
            </a:r>
            <a:r>
              <a:rPr lang="en-US" altLang="zh-CN" sz="1050" dirty="0">
                <a:latin typeface="微软雅黑" pitchFamily="34" charset="-122"/>
                <a:ea typeface="微软雅黑" pitchFamily="34" charset="-122"/>
              </a:rPr>
              <a:t>______ </a:t>
            </a:r>
            <a:r>
              <a:rPr lang="zh-CN" altLang="en-US" sz="1050" dirty="0">
                <a:latin typeface="微软雅黑" pitchFamily="34" charset="-122"/>
                <a:ea typeface="微软雅黑" pitchFamily="34" charset="-122"/>
              </a:rPr>
              <a:t>和 </a:t>
            </a:r>
            <a:r>
              <a:rPr lang="en-US" altLang="zh-CN" sz="1050" dirty="0">
                <a:latin typeface="微软雅黑" pitchFamily="34" charset="-122"/>
                <a:ea typeface="微软雅黑" pitchFamily="34" charset="-122"/>
              </a:rPr>
              <a:t>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查看</a:t>
            </a:r>
            <a:r>
              <a:rPr lang="en-US" altLang="zh-CN" sz="1050" dirty="0">
                <a:latin typeface="微软雅黑" pitchFamily="34" charset="-122"/>
                <a:ea typeface="微软雅黑" pitchFamily="34" charset="-122"/>
              </a:rPr>
              <a:t>IP</a:t>
            </a:r>
            <a:r>
              <a:rPr lang="zh-CN" altLang="en-US" sz="1050" dirty="0">
                <a:latin typeface="微软雅黑" pitchFamily="34" charset="-122"/>
                <a:ea typeface="微软雅黑" pitchFamily="34" charset="-122"/>
              </a:rPr>
              <a:t>地址的命令是：</a:t>
            </a:r>
            <a:r>
              <a:rPr lang="en-US" altLang="zh-CN" sz="1050" dirty="0">
                <a:latin typeface="微软雅黑" pitchFamily="34" charset="-122"/>
                <a:ea typeface="微软雅黑" pitchFamily="34" charset="-122"/>
              </a:rPr>
              <a:t>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3.5</a:t>
            </a:r>
            <a:r>
              <a:rPr lang="zh-CN" altLang="en-US" b="1" dirty="0">
                <a:solidFill>
                  <a:srgbClr val="404040"/>
                </a:solidFill>
                <a:latin typeface="微软雅黑" pitchFamily="34" charset="-122"/>
                <a:ea typeface="微软雅黑" pitchFamily="34" charset="-122"/>
              </a:rPr>
              <a:t> 知识检测</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1151112"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网络的概念：</a:t>
            </a:r>
            <a:r>
              <a:rPr lang="zh-CN" altLang="en-US" sz="1050" b="1" dirty="0">
                <a:solidFill>
                  <a:srgbClr val="FF0000"/>
                </a:solidFill>
                <a:latin typeface="微软雅黑" pitchFamily="34" charset="-122"/>
                <a:ea typeface="微软雅黑" pitchFamily="34" charset="-122"/>
              </a:rPr>
              <a:t>网络就是实现资源共享和信息传递的虚拟平台</a:t>
            </a:r>
            <a:r>
              <a:rPr lang="zh-CN" altLang="en-US" sz="1050" dirty="0">
                <a:solidFill>
                  <a:srgbClr val="FF0000"/>
                </a:solidFill>
                <a:latin typeface="微软雅黑" pitchFamily="34" charset="-122"/>
                <a:ea typeface="微软雅黑" pitchFamily="34" charset="-122"/>
              </a:rPr>
              <a:t>。</a:t>
            </a:r>
            <a:endParaRPr lang="en-US" altLang="zh-CN" sz="1050" dirty="0">
              <a:solidFill>
                <a:srgbClr val="FF0000"/>
              </a:solidFill>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IP</a:t>
            </a:r>
            <a:r>
              <a:rPr lang="zh-CN" altLang="en-US" sz="1050" dirty="0">
                <a:latin typeface="微软雅黑" pitchFamily="34" charset="-122"/>
                <a:ea typeface="微软雅黑" pitchFamily="34" charset="-122"/>
              </a:rPr>
              <a:t>地址的概念：</a:t>
            </a:r>
            <a:r>
              <a:rPr lang="zh-CN" altLang="en-US" sz="1050" dirty="0">
                <a:solidFill>
                  <a:srgbClr val="262626"/>
                </a:solidFill>
                <a:latin typeface="微软雅黑" pitchFamily="34" charset="-122"/>
                <a:ea typeface="微软雅黑" pitchFamily="34" charset="-122"/>
              </a:rPr>
              <a:t>分配给</a:t>
            </a:r>
            <a:r>
              <a:rPr lang="zh-CN" altLang="en-US" sz="1050" b="1" dirty="0">
                <a:solidFill>
                  <a:srgbClr val="FF0000"/>
                </a:solidFill>
                <a:latin typeface="微软雅黑" pitchFamily="34" charset="-122"/>
                <a:ea typeface="微软雅黑" pitchFamily="34" charset="-122"/>
              </a:rPr>
              <a:t>网络设备上网使用的数字标签</a:t>
            </a:r>
            <a:r>
              <a:rPr lang="zh-CN" altLang="en-US" sz="1050" dirty="0">
                <a:solidFill>
                  <a:srgbClr val="262626"/>
                </a:solidFill>
                <a:latin typeface="微软雅黑" pitchFamily="34" charset="-122"/>
                <a:ea typeface="微软雅黑" pitchFamily="34" charset="-122"/>
              </a:rPr>
              <a:t>，它能够</a:t>
            </a:r>
            <a:r>
              <a:rPr lang="zh-CN" altLang="en-US" sz="1050" b="1" dirty="0">
                <a:solidFill>
                  <a:srgbClr val="FF0000"/>
                </a:solidFill>
                <a:latin typeface="微软雅黑" pitchFamily="34" charset="-122"/>
                <a:ea typeface="微软雅黑" pitchFamily="34" charset="-122"/>
              </a:rPr>
              <a:t>标识网络中唯一的一台设备</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IP</a:t>
            </a:r>
            <a:r>
              <a:rPr lang="zh-CN" altLang="en-US" sz="1050" dirty="0">
                <a:latin typeface="微软雅黑" pitchFamily="34" charset="-122"/>
                <a:ea typeface="微软雅黑" pitchFamily="34" charset="-122"/>
              </a:rPr>
              <a:t>地址可分两类，分别为：</a:t>
            </a:r>
            <a:r>
              <a:rPr lang="en-US" altLang="zh-CN" sz="1050" b="1" dirty="0">
                <a:solidFill>
                  <a:srgbClr val="FF0000"/>
                </a:solidFill>
                <a:latin typeface="微软雅黑" pitchFamily="34" charset="-122"/>
                <a:ea typeface="微软雅黑" pitchFamily="34" charset="-122"/>
              </a:rPr>
              <a:t>IPV4</a:t>
            </a:r>
            <a:r>
              <a:rPr lang="en-US" altLang="zh-CN" sz="1050" dirty="0">
                <a:latin typeface="微软雅黑" pitchFamily="34" charset="-122"/>
                <a:ea typeface="微软雅黑" pitchFamily="34" charset="-122"/>
              </a:rPr>
              <a:t> </a:t>
            </a:r>
            <a:r>
              <a:rPr lang="zh-CN" altLang="en-US" sz="1050" dirty="0">
                <a:latin typeface="微软雅黑" pitchFamily="34" charset="-122"/>
                <a:ea typeface="微软雅黑" pitchFamily="34" charset="-122"/>
              </a:rPr>
              <a:t>和 </a:t>
            </a:r>
            <a:r>
              <a:rPr lang="en-US" altLang="zh-CN" sz="1050" b="1" dirty="0">
                <a:solidFill>
                  <a:srgbClr val="FF0000"/>
                </a:solidFill>
                <a:latin typeface="微软雅黑" pitchFamily="34" charset="-122"/>
                <a:ea typeface="微软雅黑" pitchFamily="34" charset="-122"/>
              </a:rPr>
              <a:t>IPV6</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查看</a:t>
            </a:r>
            <a:r>
              <a:rPr lang="en-US" altLang="zh-CN" sz="1050" dirty="0">
                <a:latin typeface="微软雅黑" pitchFamily="34" charset="-122"/>
                <a:ea typeface="微软雅黑" pitchFamily="34" charset="-122"/>
              </a:rPr>
              <a:t>IP</a:t>
            </a:r>
            <a:r>
              <a:rPr lang="zh-CN" altLang="en-US" sz="1050" dirty="0">
                <a:latin typeface="微软雅黑" pitchFamily="34" charset="-122"/>
                <a:ea typeface="微软雅黑" pitchFamily="34" charset="-122"/>
              </a:rPr>
              <a:t>地址的命令是：</a:t>
            </a:r>
            <a:r>
              <a:rPr lang="en-US" altLang="zh-CN" sz="1050" b="1" dirty="0">
                <a:solidFill>
                  <a:srgbClr val="FF0000"/>
                </a:solidFill>
                <a:latin typeface="微软雅黑" pitchFamily="34" charset="-122"/>
                <a:ea typeface="微软雅黑" pitchFamily="34" charset="-122"/>
              </a:rPr>
              <a:t>ifconfig</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3.6</a:t>
            </a:r>
            <a:r>
              <a:rPr lang="zh-CN" altLang="en-US" b="1" dirty="0">
                <a:solidFill>
                  <a:srgbClr val="404040"/>
                </a:solidFill>
                <a:latin typeface="微软雅黑" pitchFamily="34" charset="-122"/>
                <a:ea typeface="微软雅黑" pitchFamily="34" charset="-122"/>
              </a:rPr>
              <a:t> 知识检测</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dirty="0">
                <a:solidFill>
                  <a:srgbClr val="000000"/>
                </a:solidFill>
                <a:latin typeface="微软雅黑" pitchFamily="34" charset="-122"/>
                <a:ea typeface="微软雅黑" pitchFamily="34" charset="-122"/>
              </a:rPr>
              <a:t> 端口和端口号的介绍</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itchFamily="34" charset="-122"/>
                <a:ea typeface="微软雅黑" pitchFamily="34" charset="-122"/>
              </a:rPr>
              <a:t>端口和端口号</a:t>
            </a: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itchFamily="34" charset="-122"/>
                <a:ea typeface="微软雅黑" pitchFamily="34" charset="-122"/>
              </a:rPr>
              <a:t>端口号的分类</a:t>
            </a: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7" name="矩形 6"/>
          <p:cNvSpPr/>
          <p:nvPr/>
        </p:nvSpPr>
        <p:spPr>
          <a:xfrm>
            <a:off x="3988304" y="2150060"/>
            <a:ext cx="2388795" cy="889090"/>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知道端口和端口号的概念</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知道端口号的分类和范围</a:t>
            </a:r>
            <a:endParaRPr lang="en-US" altLang="zh-CN" sz="1400" dirty="0">
              <a:latin typeface="微软雅黑" pitchFamily="34" charset="-122"/>
              <a:ea typeface="微软雅黑"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528064"/>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9" name="云形 8"/>
          <p:cNvSpPr/>
          <p:nvPr/>
        </p:nvSpPr>
        <p:spPr>
          <a:xfrm>
            <a:off x="3620344" y="159036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3320256" y="2455332"/>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757323"/>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pitchFamily="34" charset="-122"/>
                <a:ea typeface="微软雅黑" pitchFamily="34" charset="-122"/>
              </a:rPr>
              <a:t>192.168.1.100</a:t>
            </a:r>
            <a:endParaRPr lang="en-US" altLang="zh-CN" sz="1050" dirty="0">
              <a:solidFill>
                <a:srgbClr val="262626"/>
              </a:solidFill>
              <a:latin typeface="微软雅黑" pitchFamily="34" charset="-122"/>
              <a:ea typeface="微软雅黑" pitchFamily="34" charset="-122"/>
            </a:endParaRPr>
          </a:p>
        </p:txBody>
      </p:sp>
      <p:sp>
        <p:nvSpPr>
          <p:cNvPr id="14" name="TextBox 15"/>
          <p:cNvSpPr txBox="1">
            <a:spLocks noChangeArrowheads="1"/>
          </p:cNvSpPr>
          <p:nvPr/>
        </p:nvSpPr>
        <p:spPr bwMode="auto">
          <a:xfrm>
            <a:off x="6598162" y="475732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192.168.1.102</a:t>
            </a:r>
            <a:endParaRPr lang="en-US" altLang="zh-CN" sz="1050" dirty="0">
              <a:solidFill>
                <a:srgbClr val="262626"/>
              </a:solidFill>
              <a:latin typeface="微软雅黑" pitchFamily="34" charset="-122"/>
              <a:ea typeface="微软雅黑" pitchFamily="34" charset="-122"/>
            </a:endParaRPr>
          </a:p>
        </p:txBody>
      </p:sp>
      <p:cxnSp>
        <p:nvCxnSpPr>
          <p:cNvPr id="15" name="直线箭头连接符 14"/>
          <p:cNvCxnSpPr/>
          <p:nvPr/>
        </p:nvCxnSpPr>
        <p:spPr>
          <a:xfrm>
            <a:off x="5108725" y="2383091"/>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577199"/>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666121" y="2140168"/>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1</a:t>
            </a:r>
            <a:endParaRPr lang="en-US" altLang="zh-CN" sz="1050" dirty="0">
              <a:solidFill>
                <a:srgbClr val="262626"/>
              </a:solidFill>
              <a:latin typeface="微软雅黑" pitchFamily="34" charset="-122"/>
              <a:ea typeface="微软雅黑" pitchFamily="34" charset="-122"/>
            </a:endParaRPr>
          </a:p>
        </p:txBody>
      </p:sp>
      <p:sp>
        <p:nvSpPr>
          <p:cNvPr id="20" name="TextBox 15"/>
          <p:cNvSpPr txBox="1">
            <a:spLocks noChangeArrowheads="1"/>
          </p:cNvSpPr>
          <p:nvPr/>
        </p:nvSpPr>
        <p:spPr bwMode="auto">
          <a:xfrm>
            <a:off x="6979047" y="2189613"/>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2</a:t>
            </a:r>
            <a:endParaRPr lang="en-US" altLang="zh-CN" sz="1050" dirty="0">
              <a:solidFill>
                <a:srgbClr val="262626"/>
              </a:solidFill>
              <a:latin typeface="微软雅黑" pitchFamily="34" charset="-122"/>
              <a:ea typeface="微软雅黑" pitchFamily="34" charset="-122"/>
            </a:endParaRPr>
          </a:p>
        </p:txBody>
      </p:sp>
      <p:sp>
        <p:nvSpPr>
          <p:cNvPr id="21" name="TextBox 6"/>
          <p:cNvSpPr txBox="1">
            <a:spLocks noChangeArrowheads="1"/>
          </p:cNvSpPr>
          <p:nvPr/>
        </p:nvSpPr>
        <p:spPr bwMode="auto">
          <a:xfrm>
            <a:off x="809818" y="911600"/>
            <a:ext cx="793864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如果在一台电脑上使用飞秋给另外一台电脑上的飞秋发送数据并且另外的这台电脑还运行着多个软件，它是如何区分这多个软件把数据给飞秋的呢</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9216" name="文本框 9215"/>
          <p:cNvSpPr txBox="1"/>
          <p:nvPr/>
        </p:nvSpPr>
        <p:spPr>
          <a:xfrm>
            <a:off x="1666121" y="2665550"/>
            <a:ext cx="590877" cy="306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cxnSp>
        <p:nvCxnSpPr>
          <p:cNvPr id="9219" name="直线箭头连接符 9218"/>
          <p:cNvCxnSpPr/>
          <p:nvPr/>
        </p:nvCxnSpPr>
        <p:spPr>
          <a:xfrm>
            <a:off x="1961559" y="3049660"/>
            <a:ext cx="4266625" cy="187501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37" name="TextBox 15"/>
          <p:cNvSpPr txBox="1">
            <a:spLocks noChangeArrowheads="1"/>
          </p:cNvSpPr>
          <p:nvPr/>
        </p:nvSpPr>
        <p:spPr bwMode="auto">
          <a:xfrm>
            <a:off x="3406924" y="4757323"/>
            <a:ext cx="259442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FF0000"/>
                </a:solidFill>
                <a:latin typeface="微软雅黑" pitchFamily="34" charset="-122"/>
                <a:ea typeface="微软雅黑" pitchFamily="34" charset="-122"/>
              </a:rPr>
              <a:t>只有</a:t>
            </a:r>
            <a:r>
              <a:rPr lang="en-US" altLang="zh-CN" sz="1050" dirty="0" err="1">
                <a:solidFill>
                  <a:srgbClr val="FF0000"/>
                </a:solidFill>
                <a:latin typeface="微软雅黑" pitchFamily="34" charset="-122"/>
                <a:ea typeface="微软雅黑" pitchFamily="34" charset="-122"/>
              </a:rPr>
              <a:t>ip</a:t>
            </a:r>
            <a:r>
              <a:rPr lang="zh-CN" altLang="en-US" sz="1050" dirty="0">
                <a:solidFill>
                  <a:srgbClr val="FF0000"/>
                </a:solidFill>
                <a:latin typeface="微软雅黑" pitchFamily="34" charset="-122"/>
                <a:ea typeface="微软雅黑" pitchFamily="34" charset="-122"/>
              </a:rPr>
              <a:t>地址无法确定把数据给那个进程</a:t>
            </a:r>
            <a:endParaRPr lang="en-US" altLang="zh-CN" sz="1050" dirty="0">
              <a:solidFill>
                <a:srgbClr val="FF0000"/>
              </a:solidFill>
              <a:latin typeface="微软雅黑" pitchFamily="34" charset="-122"/>
              <a:ea typeface="微软雅黑" pitchFamily="34" charset="-122"/>
            </a:endParaRPr>
          </a:p>
        </p:txBody>
      </p:sp>
      <p:cxnSp>
        <p:nvCxnSpPr>
          <p:cNvPr id="40" name="直线箭头连接符 39"/>
          <p:cNvCxnSpPr/>
          <p:nvPr/>
        </p:nvCxnSpPr>
        <p:spPr>
          <a:xfrm flipV="1">
            <a:off x="6176444" y="2827068"/>
            <a:ext cx="704437" cy="1869450"/>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49" name="直线箭头连接符 48"/>
          <p:cNvCxnSpPr/>
          <p:nvPr/>
        </p:nvCxnSpPr>
        <p:spPr>
          <a:xfrm flipV="1">
            <a:off x="6228184" y="3291830"/>
            <a:ext cx="792666" cy="1404688"/>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3" name="直线箭头连接符 52"/>
          <p:cNvCxnSpPr/>
          <p:nvPr/>
        </p:nvCxnSpPr>
        <p:spPr>
          <a:xfrm flipV="1">
            <a:off x="6278568" y="3994174"/>
            <a:ext cx="700479" cy="702344"/>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6" name="直线箭头连接符 55"/>
          <p:cNvCxnSpPr/>
          <p:nvPr/>
        </p:nvCxnSpPr>
        <p:spPr>
          <a:xfrm flipV="1">
            <a:off x="6265262" y="4443958"/>
            <a:ext cx="693862" cy="33623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9216" grpId="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3356448" y="2300484"/>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192.168.1.100</a:t>
            </a:r>
            <a:endParaRPr lang="en-US" altLang="zh-CN" sz="1050" dirty="0">
              <a:solidFill>
                <a:srgbClr val="262626"/>
              </a:solidFill>
              <a:latin typeface="微软雅黑" pitchFamily="34" charset="-122"/>
              <a:ea typeface="微软雅黑"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192.168.1.102</a:t>
            </a:r>
            <a:endParaRPr lang="en-US" altLang="zh-CN" sz="1050" dirty="0">
              <a:solidFill>
                <a:srgbClr val="262626"/>
              </a:solidFill>
              <a:latin typeface="微软雅黑" pitchFamily="34" charset="-122"/>
              <a:ea typeface="微软雅黑"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666121"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1</a:t>
            </a:r>
            <a:endParaRPr lang="en-US" altLang="zh-CN" sz="1050" dirty="0">
              <a:solidFill>
                <a:srgbClr val="262626"/>
              </a:solidFill>
              <a:latin typeface="微软雅黑" pitchFamily="34" charset="-122"/>
              <a:ea typeface="微软雅黑"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2</a:t>
            </a:r>
            <a:endParaRPr lang="en-US" altLang="zh-CN" sz="1050" dirty="0">
              <a:solidFill>
                <a:srgbClr val="262626"/>
              </a:solidFill>
              <a:latin typeface="微软雅黑" pitchFamily="34" charset="-122"/>
              <a:ea typeface="微软雅黑"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其实，每运行一个程序都会有一个端口，想要给对应的程序发送数据，找到对应的端口即可。</a:t>
            </a:r>
            <a:endParaRPr lang="zh-CN" altLang="en-US" sz="1400" b="1" dirty="0">
              <a:solidFill>
                <a:srgbClr val="404040"/>
              </a:solidFill>
              <a:latin typeface="微软雅黑" pitchFamily="34" charset="-122"/>
              <a:ea typeface="微软雅黑" pitchFamily="34" charset="-122"/>
            </a:endParaRPr>
          </a:p>
        </p:txBody>
      </p:sp>
      <p:sp>
        <p:nvSpPr>
          <p:cNvPr id="4" name="文本框 3"/>
          <p:cNvSpPr txBox="1"/>
          <p:nvPr/>
        </p:nvSpPr>
        <p:spPr>
          <a:xfrm>
            <a:off x="2437823" y="2581815"/>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437823" y="3121089"/>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437823" y="369467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437823" y="425749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9934" y="2569658"/>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36332" y="3096074"/>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36332" y="368252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42939" y="424534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6" name="直接连接符 5"/>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10" name="矩形 9"/>
          <p:cNvSpPr/>
          <p:nvPr/>
        </p:nvSpPr>
        <p:spPr>
          <a:xfrm>
            <a:off x="3932239" y="1347788"/>
            <a:ext cx="3378810" cy="2612638"/>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能够说出</a:t>
            </a:r>
            <a:r>
              <a:rPr lang="en-US" altLang="zh-CN" sz="1400" dirty="0">
                <a:latin typeface="微软雅黑" pitchFamily="34" charset="-122"/>
                <a:ea typeface="微软雅黑" pitchFamily="34" charset="-122"/>
              </a:rPr>
              <a:t>IP</a:t>
            </a:r>
            <a:r>
              <a:rPr lang="zh-CN" altLang="en-US" sz="1400" dirty="0">
                <a:latin typeface="微软雅黑" pitchFamily="34" charset="-122"/>
                <a:ea typeface="微软雅黑" pitchFamily="34" charset="-122"/>
              </a:rPr>
              <a:t>地址的作用</a:t>
            </a:r>
            <a:endParaRPr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能够说出端口和端口号的作用</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能够说出</a:t>
            </a:r>
            <a:r>
              <a:rPr lang="en-US" altLang="zh-CN" sz="1400" dirty="0">
                <a:latin typeface="微软雅黑" pitchFamily="34" charset="-122"/>
                <a:ea typeface="微软雅黑" pitchFamily="34" charset="-122"/>
              </a:rPr>
              <a:t>socket</a:t>
            </a:r>
            <a:r>
              <a:rPr lang="zh-CN" altLang="en-US" sz="1400" dirty="0">
                <a:latin typeface="微软雅黑" pitchFamily="34" charset="-122"/>
                <a:ea typeface="微软雅黑" pitchFamily="34" charset="-122"/>
              </a:rPr>
              <a:t>的作用</a:t>
            </a:r>
            <a:endParaRPr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能够说出</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的特点</a:t>
            </a:r>
            <a:r>
              <a:rPr sz="1400" dirty="0">
                <a:latin typeface="微软雅黑" pitchFamily="34" charset="-122"/>
                <a:ea typeface="微软雅黑" pitchFamily="34" charset="-122"/>
              </a:rPr>
              <a:t>	</a:t>
            </a:r>
            <a:endParaRPr sz="1400" dirty="0">
              <a:latin typeface="微软雅黑" pitchFamily="34" charset="-122"/>
              <a:ea typeface="微软雅黑" pitchFamily="34" charset="-122"/>
            </a:endParaRPr>
          </a:p>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能够知道</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客户端程序的开发流程</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能够知道</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服务器端程序的开发流程</a:t>
            </a:r>
            <a:endParaRPr lang="en-US" altLang="zh-CN" sz="1400" dirty="0">
              <a:latin typeface="微软雅黑" pitchFamily="34" charset="-122"/>
              <a:ea typeface="微软雅黑"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什么是端口</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22" name="TextBox 15"/>
          <p:cNvSpPr txBox="1">
            <a:spLocks noChangeArrowheads="1"/>
          </p:cNvSpPr>
          <p:nvPr/>
        </p:nvSpPr>
        <p:spPr bwMode="auto">
          <a:xfrm>
            <a:off x="809818" y="1635646"/>
            <a:ext cx="39604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端口是</a:t>
            </a:r>
            <a:r>
              <a:rPr lang="zh-CN" altLang="en-US" sz="1050" b="1" dirty="0">
                <a:solidFill>
                  <a:srgbClr val="FF0000"/>
                </a:solidFill>
                <a:latin typeface="微软雅黑" pitchFamily="34" charset="-122"/>
                <a:ea typeface="微软雅黑" pitchFamily="34" charset="-122"/>
              </a:rPr>
              <a:t>传输数据的通道</a:t>
            </a:r>
            <a:r>
              <a:rPr lang="zh-CN" altLang="en-US" sz="1050" dirty="0">
                <a:solidFill>
                  <a:srgbClr val="262626"/>
                </a:solidFill>
                <a:latin typeface="微软雅黑" pitchFamily="34" charset="-122"/>
                <a:ea typeface="微软雅黑" pitchFamily="34" charset="-122"/>
              </a:rPr>
              <a:t>，好比教室的门，是数据传输必经之路。</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pitchFamily="34" charset="-122"/>
                <a:ea typeface="微软雅黑" pitchFamily="34" charset="-122"/>
              </a:rPr>
              <a:t>192.168.1.100</a:t>
            </a:r>
            <a:endParaRPr lang="en-US" altLang="zh-CN" sz="1050" dirty="0">
              <a:solidFill>
                <a:srgbClr val="262626"/>
              </a:solidFill>
              <a:latin typeface="微软雅黑" pitchFamily="34" charset="-122"/>
              <a:ea typeface="微软雅黑"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192.168.1.102</a:t>
            </a:r>
            <a:endParaRPr lang="en-US" altLang="zh-CN" sz="1050" dirty="0">
              <a:solidFill>
                <a:srgbClr val="262626"/>
              </a:solidFill>
              <a:latin typeface="微软雅黑" pitchFamily="34" charset="-122"/>
              <a:ea typeface="微软雅黑"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1</a:t>
            </a:r>
            <a:endParaRPr lang="en-US" altLang="zh-CN" sz="1050" dirty="0">
              <a:solidFill>
                <a:srgbClr val="262626"/>
              </a:solidFill>
              <a:latin typeface="微软雅黑" pitchFamily="34" charset="-122"/>
              <a:ea typeface="微软雅黑"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2</a:t>
            </a:r>
            <a:endParaRPr lang="en-US" altLang="zh-CN" sz="1050" dirty="0">
              <a:solidFill>
                <a:srgbClr val="262626"/>
              </a:solidFill>
              <a:latin typeface="微软雅黑" pitchFamily="34" charset="-122"/>
              <a:ea typeface="微软雅黑"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其实，每一个端口都会有一个对应的端口号，想要找到端口通过端口号即可。</a:t>
            </a:r>
            <a:endParaRPr lang="zh-CN" altLang="en-US" sz="1400" b="1" dirty="0">
              <a:solidFill>
                <a:srgbClr val="404040"/>
              </a:solidFill>
              <a:latin typeface="微软雅黑" pitchFamily="34" charset="-122"/>
              <a:ea typeface="微软雅黑" pitchFamily="34" charset="-122"/>
            </a:endParaRP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什么是端口号</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22" name="TextBox 15"/>
          <p:cNvSpPr txBox="1">
            <a:spLocks noChangeArrowheads="1"/>
          </p:cNvSpPr>
          <p:nvPr/>
        </p:nvSpPr>
        <p:spPr bwMode="auto">
          <a:xfrm>
            <a:off x="809818" y="1635646"/>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操作系统为了统一管理这么多端口，就对端口进行了编号，这就是端口号，端口号其实就是一个</a:t>
            </a:r>
            <a:r>
              <a:rPr lang="zh-CN" altLang="en-US" sz="1050" b="1" dirty="0">
                <a:solidFill>
                  <a:srgbClr val="FF0000"/>
                </a:solidFill>
                <a:latin typeface="微软雅黑" pitchFamily="34" charset="-122"/>
                <a:ea typeface="微软雅黑" pitchFamily="34" charset="-122"/>
              </a:rPr>
              <a:t>数字</a:t>
            </a:r>
            <a:r>
              <a:rPr lang="zh-CN" altLang="en-US" sz="1050" dirty="0">
                <a:solidFill>
                  <a:srgbClr val="262626"/>
                </a:solidFill>
                <a:latin typeface="微软雅黑" pitchFamily="34" charset="-122"/>
                <a:ea typeface="微软雅黑" pitchFamily="34" charset="-122"/>
              </a:rPr>
              <a:t>，好比我们现实生活中的门牌号。</a:t>
            </a:r>
            <a:endParaRPr lang="en-US" altLang="zh-CN" sz="105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端口号有</a:t>
            </a:r>
            <a:r>
              <a:rPr lang="en-US" altLang="zh-CN" sz="1050" dirty="0">
                <a:solidFill>
                  <a:srgbClr val="262626"/>
                </a:solidFill>
                <a:latin typeface="微软雅黑" pitchFamily="34" charset="-122"/>
                <a:ea typeface="微软雅黑" pitchFamily="34" charset="-122"/>
              </a:rPr>
              <a:t>65536</a:t>
            </a:r>
            <a:r>
              <a:rPr lang="zh-CN" altLang="en-US" sz="1050" dirty="0">
                <a:solidFill>
                  <a:srgbClr val="262626"/>
                </a:solidFill>
                <a:latin typeface="微软雅黑" pitchFamily="34" charset="-122"/>
                <a:ea typeface="微软雅黑" pitchFamily="34" charset="-122"/>
              </a:rPr>
              <a:t>个。</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192.168.1.100</a:t>
            </a:r>
            <a:endParaRPr lang="en-US" altLang="zh-CN" sz="1050" dirty="0">
              <a:solidFill>
                <a:srgbClr val="262626"/>
              </a:solidFill>
              <a:latin typeface="微软雅黑" pitchFamily="34" charset="-122"/>
              <a:ea typeface="微软雅黑"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192.168.1.102</a:t>
            </a:r>
            <a:endParaRPr lang="en-US" altLang="zh-CN" sz="1050" dirty="0">
              <a:solidFill>
                <a:srgbClr val="262626"/>
              </a:solidFill>
              <a:latin typeface="微软雅黑" pitchFamily="34" charset="-122"/>
              <a:ea typeface="微软雅黑"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1</a:t>
            </a:r>
            <a:endParaRPr lang="en-US" altLang="zh-CN" sz="1050" dirty="0">
              <a:solidFill>
                <a:srgbClr val="262626"/>
              </a:solidFill>
              <a:latin typeface="微软雅黑" pitchFamily="34" charset="-122"/>
              <a:ea typeface="微软雅黑"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电脑</a:t>
            </a:r>
            <a:r>
              <a:rPr lang="en-US" altLang="zh-CN" sz="1050" dirty="0">
                <a:solidFill>
                  <a:srgbClr val="262626"/>
                </a:solidFill>
                <a:latin typeface="微软雅黑" pitchFamily="34" charset="-122"/>
                <a:ea typeface="微软雅黑" pitchFamily="34" charset="-122"/>
              </a:rPr>
              <a:t>2</a:t>
            </a:r>
            <a:endParaRPr lang="en-US" altLang="zh-CN" sz="1050" dirty="0">
              <a:solidFill>
                <a:srgbClr val="262626"/>
              </a:solidFill>
              <a:latin typeface="微软雅黑" pitchFamily="34" charset="-122"/>
              <a:ea typeface="微软雅黑" pitchFamily="34" charset="-122"/>
            </a:endParaRPr>
          </a:p>
        </p:txBody>
      </p:sp>
      <p:sp>
        <p:nvSpPr>
          <p:cNvPr id="21" name="TextBox 6"/>
          <p:cNvSpPr txBox="1">
            <a:spLocks noChangeArrowheads="1"/>
          </p:cNvSpPr>
          <p:nvPr/>
        </p:nvSpPr>
        <p:spPr bwMode="auto">
          <a:xfrm>
            <a:off x="151858" y="924982"/>
            <a:ext cx="87406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最终通信流程，通过</a:t>
            </a:r>
            <a:r>
              <a:rPr lang="en-US" altLang="zh-CN" sz="1400" b="1" dirty="0" err="1">
                <a:solidFill>
                  <a:srgbClr val="404040"/>
                </a:solidFill>
                <a:latin typeface="微软雅黑" pitchFamily="34" charset="-122"/>
                <a:ea typeface="微软雅黑" pitchFamily="34" charset="-122"/>
              </a:rPr>
              <a:t>ip</a:t>
            </a:r>
            <a:r>
              <a:rPr lang="zh-CN" altLang="en-US" sz="1400" b="1" dirty="0">
                <a:solidFill>
                  <a:srgbClr val="404040"/>
                </a:solidFill>
                <a:latin typeface="微软雅黑" pitchFamily="34" charset="-122"/>
                <a:ea typeface="微软雅黑" pitchFamily="34" charset="-122"/>
              </a:rPr>
              <a:t>地址找到对应的设备，通过端口号找到对应的端口，然后通过端口把数据给应用程序。</a:t>
            </a:r>
            <a:endParaRPr lang="zh-CN" altLang="en-US" sz="1400" b="1" dirty="0">
              <a:solidFill>
                <a:srgbClr val="404040"/>
              </a:solidFill>
              <a:latin typeface="微软雅黑" pitchFamily="34" charset="-122"/>
              <a:ea typeface="微软雅黑" pitchFamily="34" charset="-122"/>
            </a:endParaRP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cxnSp>
        <p:nvCxnSpPr>
          <p:cNvPr id="37" name="直线箭头连接符 36"/>
          <p:cNvCxnSpPr/>
          <p:nvPr/>
        </p:nvCxnSpPr>
        <p:spPr>
          <a:xfrm>
            <a:off x="3334137" y="2806852"/>
            <a:ext cx="2100791" cy="1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15"/>
          <p:cNvSpPr txBox="1">
            <a:spLocks noChangeArrowheads="1"/>
          </p:cNvSpPr>
          <p:nvPr/>
        </p:nvSpPr>
        <p:spPr bwMode="auto">
          <a:xfrm>
            <a:off x="3965288" y="2854616"/>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数据</a:t>
            </a:r>
            <a:endParaRPr lang="en-US" altLang="zh-CN" sz="1050" dirty="0">
              <a:solidFill>
                <a:srgbClr val="262626"/>
              </a:solidFill>
              <a:latin typeface="微软雅黑" pitchFamily="34" charset="-122"/>
              <a:ea typeface="微软雅黑" pitchFamily="34" charset="-122"/>
            </a:endParaRPr>
          </a:p>
        </p:txBody>
      </p:sp>
      <p:sp>
        <p:nvSpPr>
          <p:cNvPr id="40" name="TextBox 15"/>
          <p:cNvSpPr txBox="1">
            <a:spLocks noChangeArrowheads="1"/>
          </p:cNvSpPr>
          <p:nvPr/>
        </p:nvSpPr>
        <p:spPr bwMode="auto">
          <a:xfrm>
            <a:off x="3619202" y="2491319"/>
            <a:ext cx="1489523"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对方</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和对方端口号</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2.1</a:t>
            </a:r>
            <a:r>
              <a:rPr lang="zh-CN" altLang="en-US" b="1" dirty="0">
                <a:solidFill>
                  <a:srgbClr val="404040"/>
                </a:solidFill>
                <a:latin typeface="微软雅黑" pitchFamily="34" charset="-122"/>
                <a:ea typeface="微软雅黑" pitchFamily="34" charset="-122"/>
              </a:rPr>
              <a:t>端口和端口号</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什么是端口？什么是端口号？</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TW" altLang="zh-CN" sz="2400" b="1" dirty="0">
              <a:solidFill>
                <a:srgbClr val="595959"/>
              </a:solidFill>
              <a:latin typeface="微软雅黑" pitchFamily="34" charset="-122"/>
              <a:ea typeface="微软雅黑" pitchFamily="34" charset="-122"/>
            </a:endParaRPr>
          </a:p>
        </p:txBody>
      </p:sp>
      <p:sp>
        <p:nvSpPr>
          <p:cNvPr id="22" name="TextBox 15"/>
          <p:cNvSpPr txBox="1">
            <a:spLocks noChangeArrowheads="1"/>
          </p:cNvSpPr>
          <p:nvPr/>
        </p:nvSpPr>
        <p:spPr bwMode="auto">
          <a:xfrm>
            <a:off x="841374" y="1981032"/>
            <a:ext cx="8051105"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端口是</a:t>
            </a:r>
            <a:r>
              <a:rPr lang="zh-CN" altLang="en-US" sz="1050" b="1" dirty="0">
                <a:solidFill>
                  <a:srgbClr val="FF0000"/>
                </a:solidFill>
                <a:latin typeface="微软雅黑" pitchFamily="34" charset="-122"/>
                <a:ea typeface="微软雅黑" pitchFamily="34" charset="-122"/>
              </a:rPr>
              <a:t>传输数据通道，是数据传输的必经之路</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端口号是</a:t>
            </a:r>
            <a:r>
              <a:rPr lang="zh-CN" altLang="en-US" sz="1050" b="1" dirty="0">
                <a:solidFill>
                  <a:srgbClr val="FF0000"/>
                </a:solidFill>
                <a:latin typeface="微软雅黑" pitchFamily="34" charset="-122"/>
                <a:ea typeface="微软雅黑" pitchFamily="34" charset="-122"/>
              </a:rPr>
              <a:t>用来管理区分不同端口的一个号码</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网络通信流程：通过对方的</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地址能够找到对应的设备，然后再通过端口号能够找到对应的端口，然后通过端口可以给运行的应用程序传输数据。</a:t>
            </a:r>
            <a:endParaRPr lang="en-US" altLang="zh-CN" sz="1050" dirty="0">
              <a:solidFill>
                <a:srgbClr val="262626"/>
              </a:solidFill>
              <a:latin typeface="微软雅黑" pitchFamily="34" charset="-122"/>
              <a:ea typeface="微软雅黑" pitchFamily="34"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b="1" dirty="0">
                <a:solidFill>
                  <a:srgbClr val="404040"/>
                </a:solidFill>
                <a:latin typeface="微软雅黑" pitchFamily="34" charset="-122"/>
                <a:ea typeface="微软雅黑" pitchFamily="34" charset="-122"/>
              </a:rPr>
              <a:t>知识要点</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dirty="0">
                <a:solidFill>
                  <a:srgbClr val="000000"/>
                </a:solidFill>
                <a:latin typeface="微软雅黑" pitchFamily="34" charset="-122"/>
                <a:ea typeface="微软雅黑" pitchFamily="34" charset="-122"/>
              </a:rPr>
              <a:t> 端口和端口号的介绍</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itchFamily="34" charset="-122"/>
                <a:ea typeface="微软雅黑" pitchFamily="34" charset="-122"/>
              </a:rPr>
              <a:t>端口和端口号</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itchFamily="34" charset="-122"/>
                <a:ea typeface="微软雅黑" pitchFamily="34" charset="-122"/>
              </a:rPr>
              <a:t>端口号的分类</a:t>
            </a:r>
            <a:endParaRPr lang="zh-CN" altLang="en-US"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000000"/>
                </a:solidFill>
                <a:latin typeface="微软雅黑" pitchFamily="34" charset="-122"/>
                <a:ea typeface="微软雅黑" pitchFamily="34" charset="-122"/>
              </a:rPr>
              <a:t>端口和端口号的介绍</a:t>
            </a:r>
            <a:endParaRPr lang="zh-TW" altLang="zh-CN" sz="2400" b="1" dirty="0">
              <a:solidFill>
                <a:srgbClr val="595959"/>
              </a:solidFill>
              <a:latin typeface="微软雅黑" pitchFamily="34" charset="-122"/>
              <a:ea typeface="微软雅黑" pitchFamily="34" charset="-122"/>
            </a:endParaRPr>
          </a:p>
        </p:txBody>
      </p:sp>
      <p:sp>
        <p:nvSpPr>
          <p:cNvPr id="6" name="TextBox 6"/>
          <p:cNvSpPr txBox="1">
            <a:spLocks noChangeArrowheads="1"/>
          </p:cNvSpPr>
          <p:nvPr/>
        </p:nvSpPr>
        <p:spPr bwMode="auto">
          <a:xfrm>
            <a:off x="899592" y="1084430"/>
            <a:ext cx="3960440"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sz="1400" b="1" dirty="0">
                <a:solidFill>
                  <a:srgbClr val="404040"/>
                </a:solidFill>
                <a:latin typeface="微软雅黑" pitchFamily="34" charset="-122"/>
                <a:ea typeface="微软雅黑" pitchFamily="34" charset="-122"/>
              </a:rPr>
              <a:t>2.2 </a:t>
            </a:r>
            <a:r>
              <a:rPr lang="zh-CN" altLang="en-US" sz="1400" b="1" dirty="0">
                <a:solidFill>
                  <a:srgbClr val="404040"/>
                </a:solidFill>
                <a:latin typeface="微软雅黑" pitchFamily="34" charset="-122"/>
                <a:ea typeface="微软雅黑" pitchFamily="34" charset="-122"/>
              </a:rPr>
              <a:t>端口号的分类</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8" name="TextBox 15"/>
          <p:cNvSpPr txBox="1">
            <a:spLocks noChangeArrowheads="1"/>
          </p:cNvSpPr>
          <p:nvPr/>
        </p:nvSpPr>
        <p:spPr bwMode="auto">
          <a:xfrm>
            <a:off x="1049883" y="2266541"/>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itchFamily="34" charset="-122"/>
                <a:ea typeface="微软雅黑" pitchFamily="34" charset="-122"/>
              </a:rPr>
              <a:t>知名端口号</a:t>
            </a:r>
            <a:endParaRPr lang="en-US" altLang="zh-CN" sz="1050" dirty="0">
              <a:solidFill>
                <a:srgbClr val="262626"/>
              </a:solidFill>
              <a:latin typeface="微软雅黑" pitchFamily="34" charset="-122"/>
              <a:ea typeface="微软雅黑" pitchFamily="34" charset="-122"/>
            </a:endParaRPr>
          </a:p>
        </p:txBody>
      </p:sp>
      <p:sp>
        <p:nvSpPr>
          <p:cNvPr id="9" name="TextBox 15"/>
          <p:cNvSpPr txBox="1">
            <a:spLocks noChangeArrowheads="1"/>
          </p:cNvSpPr>
          <p:nvPr/>
        </p:nvSpPr>
        <p:spPr bwMode="auto">
          <a:xfrm>
            <a:off x="1049883" y="2715766"/>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itchFamily="34" charset="-122"/>
                <a:ea typeface="微软雅黑" pitchFamily="34" charset="-122"/>
              </a:rPr>
              <a:t>动态端口号</a:t>
            </a:r>
            <a:endParaRPr lang="en-US" altLang="zh-CN" sz="1050" dirty="0">
              <a:solidFill>
                <a:srgbClr val="262626"/>
              </a:solidFill>
              <a:latin typeface="微软雅黑" pitchFamily="34" charset="-122"/>
              <a:ea typeface="微软雅黑" pitchFamily="34" charset="-122"/>
            </a:endParaRPr>
          </a:p>
        </p:txBody>
      </p:sp>
      <p:sp>
        <p:nvSpPr>
          <p:cNvPr id="7" name="TextBox 6"/>
          <p:cNvSpPr txBox="1">
            <a:spLocks noChangeArrowheads="1"/>
          </p:cNvSpPr>
          <p:nvPr/>
        </p:nvSpPr>
        <p:spPr bwMode="auto">
          <a:xfrm>
            <a:off x="1049883" y="1793784"/>
            <a:ext cx="27912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端口号按照一定的规定可以分为</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595959"/>
                </a:solidFill>
                <a:latin typeface="微软雅黑" pitchFamily="34" charset="-122"/>
                <a:ea typeface="微软雅黑" pitchFamily="34" charset="-122"/>
              </a:rPr>
              <a:t>端口和端口号的介绍 </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2.3</a:t>
            </a:r>
            <a:r>
              <a:rPr lang="zh-CN" altLang="en-US" b="1" dirty="0">
                <a:solidFill>
                  <a:srgbClr val="404040"/>
                </a:solidFill>
                <a:latin typeface="微软雅黑" pitchFamily="34" charset="-122"/>
                <a:ea typeface="微软雅黑" pitchFamily="34" charset="-122"/>
              </a:rPr>
              <a:t>端口号的分类</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端口号的分类</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000000"/>
                </a:solidFill>
                <a:latin typeface="微软雅黑" pitchFamily="34" charset="-122"/>
                <a:ea typeface="微软雅黑" pitchFamily="34" charset="-122"/>
              </a:rPr>
              <a:t>端口和端口号的介绍</a:t>
            </a:r>
            <a:endParaRPr lang="zh-TW" altLang="zh-CN" sz="2400" b="1" dirty="0">
              <a:solidFill>
                <a:srgbClr val="595959"/>
              </a:solidFill>
              <a:latin typeface="微软雅黑" pitchFamily="34" charset="-122"/>
              <a:ea typeface="微软雅黑" pitchFamily="34" charset="-122"/>
            </a:endParaRPr>
          </a:p>
        </p:txBody>
      </p:sp>
      <p:sp>
        <p:nvSpPr>
          <p:cNvPr id="22" name="TextBox 15"/>
          <p:cNvSpPr txBox="1">
            <a:spLocks noChangeArrowheads="1"/>
          </p:cNvSpPr>
          <p:nvPr/>
        </p:nvSpPr>
        <p:spPr bwMode="auto">
          <a:xfrm>
            <a:off x="841375" y="1820495"/>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知名端口号</a:t>
            </a:r>
            <a:r>
              <a:rPr lang="zh-CN" altLang="en-US" sz="1050" b="1" dirty="0">
                <a:solidFill>
                  <a:srgbClr val="FF0000"/>
                </a:solidFill>
                <a:latin typeface="微软雅黑" pitchFamily="34" charset="-122"/>
                <a:ea typeface="微软雅黑" pitchFamily="34" charset="-122"/>
              </a:rPr>
              <a:t>是指众所周知的端口号</a:t>
            </a:r>
            <a:r>
              <a:rPr lang="zh-CN" altLang="en-US" sz="1050" dirty="0">
                <a:solidFill>
                  <a:srgbClr val="262626"/>
                </a:solidFill>
                <a:latin typeface="微软雅黑" pitchFamily="34" charset="-122"/>
                <a:ea typeface="微软雅黑" pitchFamily="34" charset="-122"/>
              </a:rPr>
              <a:t>，范围从</a:t>
            </a:r>
            <a:r>
              <a:rPr lang="en-US" altLang="zh-CN" sz="1050" b="1" dirty="0">
                <a:solidFill>
                  <a:srgbClr val="FF0000"/>
                </a:solidFill>
                <a:latin typeface="微软雅黑" pitchFamily="34" charset="-122"/>
                <a:ea typeface="微软雅黑" pitchFamily="34" charset="-122"/>
              </a:rPr>
              <a:t>0</a:t>
            </a:r>
            <a:r>
              <a:rPr lang="zh-CN" altLang="en-US" sz="1050" b="1" dirty="0">
                <a:solidFill>
                  <a:srgbClr val="FF0000"/>
                </a:solidFill>
                <a:latin typeface="微软雅黑" pitchFamily="34" charset="-122"/>
                <a:ea typeface="微软雅黑" pitchFamily="34" charset="-122"/>
              </a:rPr>
              <a:t>到</a:t>
            </a:r>
            <a:r>
              <a:rPr lang="en-US" altLang="zh-CN" sz="1050" b="1" dirty="0">
                <a:solidFill>
                  <a:srgbClr val="FF0000"/>
                </a:solidFill>
                <a:latin typeface="微软雅黑" pitchFamily="34" charset="-122"/>
                <a:ea typeface="微软雅黑" pitchFamily="34" charset="-122"/>
              </a:rPr>
              <a:t>1023</a:t>
            </a:r>
            <a:r>
              <a:rPr lang="zh-CN" altLang="en-US" sz="1050" dirty="0">
                <a:solidFill>
                  <a:srgbClr val="262626"/>
                </a:solidFill>
                <a:latin typeface="微软雅黑" pitchFamily="34" charset="-122"/>
                <a:ea typeface="微软雅黑" pitchFamily="34" charset="-122"/>
              </a:rPr>
              <a:t>，这些端口号一般固定分配给一些服务，比如</a:t>
            </a:r>
            <a:r>
              <a:rPr lang="en-US" altLang="zh-CN" sz="1050" dirty="0">
                <a:solidFill>
                  <a:srgbClr val="262626"/>
                </a:solidFill>
                <a:latin typeface="微软雅黑" pitchFamily="34" charset="-122"/>
                <a:ea typeface="微软雅黑" pitchFamily="34" charset="-122"/>
              </a:rPr>
              <a:t>21</a:t>
            </a:r>
            <a:r>
              <a:rPr lang="zh-CN" altLang="en-US" sz="1050" dirty="0">
                <a:solidFill>
                  <a:srgbClr val="262626"/>
                </a:solidFill>
                <a:latin typeface="微软雅黑" pitchFamily="34" charset="-122"/>
                <a:ea typeface="微软雅黑" pitchFamily="34" charset="-122"/>
              </a:rPr>
              <a:t>端口分配给</a:t>
            </a:r>
            <a:r>
              <a:rPr lang="en-US" altLang="zh-CN" sz="1050" dirty="0">
                <a:solidFill>
                  <a:srgbClr val="262626"/>
                </a:solidFill>
                <a:latin typeface="微软雅黑" pitchFamily="34" charset="-122"/>
                <a:ea typeface="微软雅黑" pitchFamily="34" charset="-122"/>
              </a:rPr>
              <a:t>FTP(</a:t>
            </a:r>
            <a:r>
              <a:rPr lang="zh-CN" altLang="en-US" sz="1050" dirty="0">
                <a:solidFill>
                  <a:srgbClr val="262626"/>
                </a:solidFill>
                <a:latin typeface="微软雅黑" pitchFamily="34" charset="-122"/>
                <a:ea typeface="微软雅黑" pitchFamily="34" charset="-122"/>
              </a:rPr>
              <a:t>文件传输协议</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服务，</a:t>
            </a:r>
            <a:r>
              <a:rPr lang="en-US" altLang="zh-CN" sz="1050" dirty="0">
                <a:solidFill>
                  <a:srgbClr val="262626"/>
                </a:solidFill>
                <a:latin typeface="微软雅黑" pitchFamily="34" charset="-122"/>
                <a:ea typeface="微软雅黑" pitchFamily="34" charset="-122"/>
              </a:rPr>
              <a:t>25</a:t>
            </a:r>
            <a:r>
              <a:rPr lang="zh-CN" altLang="en-US" sz="1050" dirty="0">
                <a:solidFill>
                  <a:srgbClr val="262626"/>
                </a:solidFill>
                <a:latin typeface="微软雅黑" pitchFamily="34" charset="-122"/>
                <a:ea typeface="微软雅黑" pitchFamily="34" charset="-122"/>
              </a:rPr>
              <a:t>端口分配给</a:t>
            </a:r>
            <a:r>
              <a:rPr lang="en-US" altLang="zh-CN" sz="1050" dirty="0">
                <a:solidFill>
                  <a:srgbClr val="262626"/>
                </a:solidFill>
                <a:latin typeface="微软雅黑" pitchFamily="34" charset="-122"/>
                <a:ea typeface="微软雅黑" pitchFamily="34" charset="-122"/>
              </a:rPr>
              <a:t>SMTP</a:t>
            </a:r>
            <a:r>
              <a:rPr lang="zh-CN" altLang="en-US" sz="1050" dirty="0">
                <a:solidFill>
                  <a:srgbClr val="262626"/>
                </a:solidFill>
                <a:latin typeface="微软雅黑" pitchFamily="34" charset="-122"/>
                <a:ea typeface="微软雅黑" pitchFamily="34" charset="-122"/>
              </a:rPr>
              <a:t>（简单邮件传输协议）服务，</a:t>
            </a:r>
            <a:r>
              <a:rPr lang="en-US" altLang="zh-CN" sz="1050" dirty="0">
                <a:solidFill>
                  <a:srgbClr val="262626"/>
                </a:solidFill>
                <a:latin typeface="微软雅黑" pitchFamily="34" charset="-122"/>
                <a:ea typeface="微软雅黑" pitchFamily="34" charset="-122"/>
              </a:rPr>
              <a:t>80</a:t>
            </a:r>
            <a:r>
              <a:rPr lang="zh-CN" altLang="en-US" sz="1050" dirty="0">
                <a:solidFill>
                  <a:srgbClr val="262626"/>
                </a:solidFill>
                <a:latin typeface="微软雅黑" pitchFamily="34" charset="-122"/>
                <a:ea typeface="微软雅黑" pitchFamily="34" charset="-122"/>
              </a:rPr>
              <a:t>端口分配给</a:t>
            </a:r>
            <a:r>
              <a:rPr lang="en-US" altLang="zh-CN" sz="1050" dirty="0">
                <a:solidFill>
                  <a:srgbClr val="262626"/>
                </a:solidFill>
                <a:latin typeface="微软雅黑" pitchFamily="34" charset="-122"/>
                <a:ea typeface="微软雅黑" pitchFamily="34" charset="-122"/>
              </a:rPr>
              <a:t>HTTP</a:t>
            </a:r>
            <a:r>
              <a:rPr lang="zh-CN" altLang="en-US" sz="1050" dirty="0">
                <a:solidFill>
                  <a:srgbClr val="262626"/>
                </a:solidFill>
                <a:latin typeface="微软雅黑" pitchFamily="34" charset="-122"/>
                <a:ea typeface="微软雅黑" pitchFamily="34" charset="-122"/>
              </a:rPr>
              <a:t>服务。</a:t>
            </a:r>
            <a:endParaRPr lang="en-US" altLang="zh-CN" sz="1050" dirty="0">
              <a:solidFill>
                <a:srgbClr val="262626"/>
              </a:solidFill>
              <a:latin typeface="微软雅黑" pitchFamily="34" charset="-122"/>
              <a:ea typeface="微软雅黑" pitchFamily="34" charset="-122"/>
            </a:endParaRPr>
          </a:p>
        </p:txBody>
      </p:sp>
      <p:sp>
        <p:nvSpPr>
          <p:cNvPr id="5"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2.4</a:t>
            </a:r>
            <a:r>
              <a:rPr lang="zh-CN" altLang="en-US" b="1" dirty="0">
                <a:solidFill>
                  <a:srgbClr val="404040"/>
                </a:solidFill>
                <a:latin typeface="微软雅黑" pitchFamily="34" charset="-122"/>
                <a:ea typeface="微软雅黑" pitchFamily="34" charset="-122"/>
              </a:rPr>
              <a:t> 知名端口号</a:t>
            </a:r>
            <a:endParaRPr lang="zh-CN" altLang="en-US" b="1" dirty="0">
              <a:solidFill>
                <a:srgbClr val="404040"/>
              </a:solidFill>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628650" y="2669639"/>
            <a:ext cx="7668344" cy="1899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24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网络介绍和</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itchFamily="34" charset="-122"/>
                <a:ea typeface="微软雅黑" pitchFamily="34" charset="-122"/>
              </a:rPr>
              <a:t>网络的介绍</a:t>
            </a: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地址的介绍</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itchFamily="34" charset="-122"/>
                <a:ea typeface="微软雅黑" pitchFamily="34" charset="-122"/>
              </a:rPr>
              <a:t>查看</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地址的命令</a:t>
            </a:r>
            <a:endParaRPr lang="en-US" altLang="zh-CN"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000000"/>
                </a:solidFill>
                <a:latin typeface="微软雅黑" pitchFamily="34" charset="-122"/>
                <a:ea typeface="微软雅黑" pitchFamily="34" charset="-122"/>
              </a:rPr>
              <a:t>端口和端口号的介绍</a:t>
            </a:r>
            <a:endParaRPr lang="zh-TW" altLang="zh-CN" sz="2400" b="1" dirty="0">
              <a:solidFill>
                <a:srgbClr val="595959"/>
              </a:solidFill>
              <a:latin typeface="微软雅黑" pitchFamily="34" charset="-122"/>
              <a:ea typeface="微软雅黑" pitchFamily="34" charset="-122"/>
            </a:endParaRPr>
          </a:p>
        </p:txBody>
      </p:sp>
      <p:sp>
        <p:nvSpPr>
          <p:cNvPr id="22" name="TextBox 15"/>
          <p:cNvSpPr txBox="1">
            <a:spLocks noChangeArrowheads="1"/>
          </p:cNvSpPr>
          <p:nvPr/>
        </p:nvSpPr>
        <p:spPr bwMode="auto">
          <a:xfrm>
            <a:off x="841374" y="1981032"/>
            <a:ext cx="790709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一般程序员开发应用程序使用端口号称为动态端口号。</a:t>
            </a:r>
            <a:endParaRPr lang="en-US" altLang="zh-CN" sz="105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动态端口号的范围是从</a:t>
            </a:r>
            <a:r>
              <a:rPr lang="en-US" altLang="zh-CN" sz="1050" b="1" dirty="0">
                <a:solidFill>
                  <a:srgbClr val="FF0000"/>
                </a:solidFill>
                <a:latin typeface="微软雅黑" pitchFamily="34" charset="-122"/>
                <a:ea typeface="微软雅黑" pitchFamily="34" charset="-122"/>
              </a:rPr>
              <a:t>1024</a:t>
            </a:r>
            <a:r>
              <a:rPr lang="zh-CN" altLang="en-US" sz="1050" b="1" dirty="0">
                <a:solidFill>
                  <a:srgbClr val="FF0000"/>
                </a:solidFill>
                <a:latin typeface="微软雅黑" pitchFamily="34" charset="-122"/>
                <a:ea typeface="微软雅黑" pitchFamily="34" charset="-122"/>
              </a:rPr>
              <a:t>到</a:t>
            </a:r>
            <a:r>
              <a:rPr lang="en-US" altLang="zh-CN" sz="1050" b="1" dirty="0">
                <a:solidFill>
                  <a:srgbClr val="FF0000"/>
                </a:solidFill>
                <a:latin typeface="微软雅黑" pitchFamily="34" charset="-122"/>
                <a:ea typeface="微软雅黑" pitchFamily="34" charset="-122"/>
              </a:rPr>
              <a:t>65535</a:t>
            </a:r>
            <a:r>
              <a:rPr lang="zh-CN" altLang="en-US" sz="1050" dirty="0">
                <a:solidFill>
                  <a:srgbClr val="262626"/>
                </a:solidFill>
                <a:latin typeface="微软雅黑" pitchFamily="34" charset="-122"/>
                <a:ea typeface="微软雅黑" pitchFamily="34" charset="-122"/>
              </a:rPr>
              <a:t>，如果程序员开发的程序没有设置端口号，操作系统会在动态端口号这个范围内随机生成一个给开发的应用程序使用。</a:t>
            </a:r>
            <a:endParaRPr lang="en-US" altLang="zh-CN" sz="1050" dirty="0">
              <a:solidFill>
                <a:srgbClr val="262626"/>
              </a:solidFill>
              <a:latin typeface="微软雅黑" pitchFamily="34" charset="-122"/>
              <a:ea typeface="微软雅黑" pitchFamily="34" charset="-122"/>
            </a:endParaRPr>
          </a:p>
        </p:txBody>
      </p:sp>
      <p:sp>
        <p:nvSpPr>
          <p:cNvPr id="5"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2.5</a:t>
            </a:r>
            <a:r>
              <a:rPr lang="zh-CN" altLang="en-US" b="1" dirty="0">
                <a:solidFill>
                  <a:srgbClr val="404040"/>
                </a:solidFill>
                <a:latin typeface="微软雅黑" pitchFamily="34" charset="-122"/>
                <a:ea typeface="微软雅黑" pitchFamily="34" charset="-122"/>
              </a:rPr>
              <a:t> 动态端口号</a:t>
            </a:r>
            <a:endParaRPr lang="zh-CN" altLang="en-US" b="1" dirty="0">
              <a:solidFill>
                <a:srgbClr val="404040"/>
              </a:solidFill>
              <a:latin typeface="微软雅黑" pitchFamily="34" charset="-122"/>
              <a:ea typeface="微软雅黑" pitchFamily="34" charset="-122"/>
            </a:endParaRPr>
          </a:p>
        </p:txBody>
      </p:sp>
      <p:sp>
        <p:nvSpPr>
          <p:cNvPr id="6" name="矩形 5"/>
          <p:cNvSpPr>
            <a:spLocks noChangeArrowheads="1"/>
          </p:cNvSpPr>
          <p:nvPr/>
        </p:nvSpPr>
        <p:spPr bwMode="auto">
          <a:xfrm>
            <a:off x="814293" y="4139495"/>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FF0000"/>
                </a:solidFill>
                <a:latin typeface="微软雅黑" pitchFamily="34" charset="-122"/>
                <a:ea typeface="微软雅黑" pitchFamily="34" charset="-122"/>
              </a:rPr>
              <a:t>提示：</a:t>
            </a:r>
            <a:endParaRPr lang="zh-CN" altLang="zh-CN" sz="1400" b="1" dirty="0">
              <a:solidFill>
                <a:srgbClr val="FF0000"/>
              </a:solidFill>
              <a:latin typeface="微软雅黑" pitchFamily="34" charset="-122"/>
              <a:ea typeface="微软雅黑" pitchFamily="34" charset="-122"/>
            </a:endParaRPr>
          </a:p>
        </p:txBody>
      </p:sp>
      <p:sp>
        <p:nvSpPr>
          <p:cNvPr id="7" name="TextBox 15"/>
          <p:cNvSpPr txBox="1">
            <a:spLocks noChangeArrowheads="1"/>
          </p:cNvSpPr>
          <p:nvPr/>
        </p:nvSpPr>
        <p:spPr bwMode="auto">
          <a:xfrm>
            <a:off x="829408" y="4561461"/>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当运行一个程序默认会有一个端口号，当这个程序退出时，所占用的这个端口号就会被释放。</a:t>
            </a:r>
            <a:endParaRPr lang="en-US" altLang="zh-CN" sz="1050" dirty="0">
              <a:solidFill>
                <a:srgbClr val="262626"/>
              </a:solidFill>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899592" y="3042861"/>
            <a:ext cx="3643642" cy="1090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000000"/>
                </a:solidFill>
                <a:latin typeface="微软雅黑" pitchFamily="34" charset="-122"/>
                <a:ea typeface="微软雅黑" pitchFamily="34" charset="-122"/>
              </a:rPr>
              <a:t>端口和端口号的介绍</a:t>
            </a:r>
            <a:endParaRPr lang="zh-TW" altLang="zh-CN" sz="2400" b="1" dirty="0">
              <a:solidFill>
                <a:srgbClr val="595959"/>
              </a:solidFill>
              <a:latin typeface="微软雅黑" pitchFamily="34" charset="-122"/>
              <a:ea typeface="微软雅黑" pitchFamily="34" charset="-122"/>
            </a:endParaRPr>
          </a:p>
        </p:txBody>
      </p:sp>
      <p:sp>
        <p:nvSpPr>
          <p:cNvPr id="22" name="TextBox 15"/>
          <p:cNvSpPr txBox="1">
            <a:spLocks noChangeArrowheads="1"/>
          </p:cNvSpPr>
          <p:nvPr/>
        </p:nvSpPr>
        <p:spPr bwMode="auto">
          <a:xfrm>
            <a:off x="1331640" y="1932109"/>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端口号可以分为两类：</a:t>
            </a:r>
            <a:r>
              <a:rPr lang="zh-CN" altLang="en-US" sz="1050" b="1" dirty="0">
                <a:solidFill>
                  <a:srgbClr val="FF0000"/>
                </a:solidFill>
                <a:latin typeface="微软雅黑" pitchFamily="34" charset="-122"/>
                <a:ea typeface="微软雅黑" pitchFamily="34" charset="-122"/>
              </a:rPr>
              <a:t> 知名端口号</a:t>
            </a:r>
            <a:r>
              <a:rPr lang="zh-CN" altLang="en-US" sz="1050" dirty="0">
                <a:solidFill>
                  <a:srgbClr val="262626"/>
                </a:solidFill>
                <a:latin typeface="微软雅黑" pitchFamily="34" charset="-122"/>
                <a:ea typeface="微软雅黑" pitchFamily="34" charset="-122"/>
              </a:rPr>
              <a:t>和</a:t>
            </a:r>
            <a:r>
              <a:rPr lang="zh-CN" altLang="en-US" sz="1050" b="1" dirty="0">
                <a:solidFill>
                  <a:srgbClr val="FF0000"/>
                </a:solidFill>
                <a:latin typeface="微软雅黑" pitchFamily="34" charset="-122"/>
                <a:ea typeface="微软雅黑" pitchFamily="34" charset="-122"/>
              </a:rPr>
              <a:t>动态端口号</a:t>
            </a:r>
            <a:endParaRPr lang="en-US" altLang="zh-CN" sz="1050" b="1" dirty="0">
              <a:solidFill>
                <a:srgbClr val="FF0000"/>
              </a:solidFill>
              <a:latin typeface="微软雅黑" pitchFamily="34" charset="-122"/>
              <a:ea typeface="微软雅黑" pitchFamily="34" charset="-122"/>
            </a:endParaRPr>
          </a:p>
          <a:p>
            <a:pPr marL="0" indent="0">
              <a:lnSpc>
                <a:spcPct val="150000"/>
              </a:lnSpc>
            </a:pPr>
            <a:endParaRPr lang="en-US" altLang="zh-CN" sz="1050" b="1" dirty="0">
              <a:solidFill>
                <a:srgbClr val="FF0000"/>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知名端口号的范围是</a:t>
            </a:r>
            <a:r>
              <a:rPr lang="en-US" altLang="zh-CN" sz="1050" b="1" dirty="0">
                <a:solidFill>
                  <a:srgbClr val="FF0000"/>
                </a:solidFill>
                <a:latin typeface="微软雅黑" pitchFamily="34" charset="-122"/>
                <a:ea typeface="微软雅黑" pitchFamily="34" charset="-122"/>
              </a:rPr>
              <a:t>0</a:t>
            </a:r>
            <a:r>
              <a:rPr lang="zh-CN" altLang="en-US" sz="1050" b="1" dirty="0">
                <a:solidFill>
                  <a:srgbClr val="FF0000"/>
                </a:solidFill>
                <a:latin typeface="微软雅黑" pitchFamily="34" charset="-122"/>
                <a:ea typeface="微软雅黑" pitchFamily="34" charset="-122"/>
              </a:rPr>
              <a:t>到</a:t>
            </a:r>
            <a:r>
              <a:rPr lang="en-US" altLang="zh-CN" sz="1050" b="1" dirty="0">
                <a:solidFill>
                  <a:srgbClr val="FF0000"/>
                </a:solidFill>
                <a:latin typeface="微软雅黑" pitchFamily="34" charset="-122"/>
                <a:ea typeface="微软雅黑" pitchFamily="34" charset="-122"/>
              </a:rPr>
              <a:t>1023</a:t>
            </a:r>
            <a:endParaRPr lang="en-US" altLang="zh-CN" sz="1050" b="1" dirty="0">
              <a:solidFill>
                <a:srgbClr val="FF0000"/>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动态端口号的范围是</a:t>
            </a:r>
            <a:r>
              <a:rPr lang="en-US" altLang="zh-CN" sz="1050" b="1" dirty="0">
                <a:solidFill>
                  <a:srgbClr val="FF0000"/>
                </a:solidFill>
                <a:latin typeface="微软雅黑" pitchFamily="34" charset="-122"/>
                <a:ea typeface="微软雅黑" pitchFamily="34" charset="-122"/>
              </a:rPr>
              <a:t>1024</a:t>
            </a:r>
            <a:r>
              <a:rPr lang="zh-CN" altLang="en-US" sz="1050" b="1" dirty="0">
                <a:solidFill>
                  <a:srgbClr val="FF0000"/>
                </a:solidFill>
                <a:latin typeface="微软雅黑" pitchFamily="34" charset="-122"/>
                <a:ea typeface="微软雅黑" pitchFamily="34" charset="-122"/>
              </a:rPr>
              <a:t>到</a:t>
            </a:r>
            <a:r>
              <a:rPr lang="en-US" altLang="zh-CN" sz="1050" b="1" dirty="0">
                <a:solidFill>
                  <a:srgbClr val="FF0000"/>
                </a:solidFill>
                <a:latin typeface="微软雅黑" pitchFamily="34" charset="-122"/>
                <a:ea typeface="微软雅黑" pitchFamily="34" charset="-122"/>
              </a:rPr>
              <a:t>65535</a:t>
            </a:r>
            <a:endParaRPr lang="en-US" altLang="zh-CN" sz="1050" b="1" dirty="0">
              <a:solidFill>
                <a:srgbClr val="FF0000"/>
              </a:solidFill>
              <a:latin typeface="微软雅黑" pitchFamily="34" charset="-122"/>
              <a:ea typeface="微软雅黑" pitchFamily="34" charset="-122"/>
            </a:endParaRPr>
          </a:p>
        </p:txBody>
      </p:sp>
      <p:sp>
        <p:nvSpPr>
          <p:cNvPr id="5"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2.6</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000000"/>
                </a:solidFill>
                <a:latin typeface="微软雅黑" pitchFamily="34" charset="-122"/>
                <a:ea typeface="微软雅黑" pitchFamily="34" charset="-122"/>
              </a:rPr>
              <a:t>端口和端口号的介绍</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1174727"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什么是端口：</a:t>
            </a:r>
            <a:r>
              <a:rPr lang="en-US" altLang="zh-CN" sz="1050" dirty="0">
                <a:latin typeface="微软雅黑" pitchFamily="34" charset="-122"/>
                <a:ea typeface="微软雅黑" pitchFamily="34" charset="-122"/>
              </a:rPr>
              <a:t> ____________________________________________________________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什么是端口号：</a:t>
            </a:r>
            <a:r>
              <a:rPr lang="en-US" altLang="zh-CN" sz="1050" dirty="0">
                <a:latin typeface="微软雅黑" pitchFamily="34" charset="-122"/>
                <a:ea typeface="微软雅黑" pitchFamily="34" charset="-122"/>
              </a:rPr>
              <a:t>___________________________________________________________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端口号可分两类，分别为：</a:t>
            </a:r>
            <a:r>
              <a:rPr lang="en-US" altLang="zh-CN" sz="1050" dirty="0">
                <a:latin typeface="微软雅黑" pitchFamily="34" charset="-122"/>
                <a:ea typeface="微软雅黑" pitchFamily="34" charset="-122"/>
              </a:rPr>
              <a:t>______ </a:t>
            </a:r>
            <a:r>
              <a:rPr lang="zh-CN" altLang="en-US" sz="1050" dirty="0">
                <a:latin typeface="微软雅黑" pitchFamily="34" charset="-122"/>
                <a:ea typeface="微软雅黑" pitchFamily="34" charset="-122"/>
              </a:rPr>
              <a:t>和 </a:t>
            </a:r>
            <a:r>
              <a:rPr lang="en-US" altLang="zh-CN" sz="1050" dirty="0">
                <a:latin typeface="微软雅黑" pitchFamily="34" charset="-122"/>
                <a:ea typeface="微软雅黑" pitchFamily="34" charset="-122"/>
              </a:rPr>
              <a:t>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端口号的范围是：</a:t>
            </a:r>
            <a:r>
              <a:rPr lang="en-US" altLang="zh-CN" sz="1050" dirty="0">
                <a:latin typeface="微软雅黑" pitchFamily="34" charset="-122"/>
                <a:ea typeface="微软雅黑" pitchFamily="34" charset="-122"/>
              </a:rPr>
              <a:t>______-______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2.7</a:t>
            </a:r>
            <a:r>
              <a:rPr lang="zh-CN" altLang="en-US" b="1" dirty="0">
                <a:solidFill>
                  <a:srgbClr val="404040"/>
                </a:solidFill>
                <a:latin typeface="微软雅黑" pitchFamily="34" charset="-122"/>
                <a:ea typeface="微软雅黑" pitchFamily="34" charset="-122"/>
              </a:rPr>
              <a:t> 知识检测</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2. </a:t>
            </a:r>
            <a:r>
              <a:rPr lang="zh-CN" altLang="en-US" sz="2400" b="1" dirty="0">
                <a:solidFill>
                  <a:srgbClr val="000000"/>
                </a:solidFill>
                <a:latin typeface="微软雅黑" pitchFamily="34" charset="-122"/>
                <a:ea typeface="微软雅黑" pitchFamily="34" charset="-122"/>
              </a:rPr>
              <a:t>端口和端口号的介绍</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1174727"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什么是端口：端口是</a:t>
            </a:r>
            <a:r>
              <a:rPr lang="zh-CN" altLang="en-US" sz="1050" b="1" dirty="0">
                <a:solidFill>
                  <a:srgbClr val="FF0000"/>
                </a:solidFill>
                <a:latin typeface="微软雅黑" pitchFamily="34" charset="-122"/>
                <a:ea typeface="微软雅黑" pitchFamily="34" charset="-122"/>
              </a:rPr>
              <a:t>传输数据的通道</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什么是端口号：</a:t>
            </a:r>
            <a:r>
              <a:rPr lang="zh-CN" altLang="en-US" sz="1050" dirty="0">
                <a:solidFill>
                  <a:srgbClr val="262626"/>
                </a:solidFill>
                <a:latin typeface="微软雅黑" pitchFamily="34" charset="-122"/>
                <a:ea typeface="微软雅黑" pitchFamily="34" charset="-122"/>
              </a:rPr>
              <a:t>端口号是</a:t>
            </a:r>
            <a:r>
              <a:rPr lang="zh-CN" altLang="en-US" sz="1050" b="1" dirty="0">
                <a:solidFill>
                  <a:srgbClr val="FF0000"/>
                </a:solidFill>
                <a:latin typeface="微软雅黑" pitchFamily="34" charset="-122"/>
                <a:ea typeface="微软雅黑" pitchFamily="34" charset="-122"/>
              </a:rPr>
              <a:t>用来管理区分不同端口的一个号码</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端口号可分两类，分别为：</a:t>
            </a:r>
            <a:r>
              <a:rPr lang="zh-CN" altLang="en-US" sz="1050" b="1" dirty="0">
                <a:solidFill>
                  <a:srgbClr val="FF0000"/>
                </a:solidFill>
                <a:latin typeface="微软雅黑" pitchFamily="34" charset="-122"/>
                <a:ea typeface="微软雅黑" pitchFamily="34" charset="-122"/>
              </a:rPr>
              <a:t>知名端口号</a:t>
            </a:r>
            <a:r>
              <a:rPr lang="en-US" altLang="zh-CN" sz="1050" b="1" dirty="0">
                <a:solidFill>
                  <a:srgbClr val="FF0000"/>
                </a:solidFill>
                <a:latin typeface="微软雅黑" pitchFamily="34" charset="-122"/>
                <a:ea typeface="微软雅黑" pitchFamily="34" charset="-122"/>
              </a:rPr>
              <a:t> </a:t>
            </a:r>
            <a:r>
              <a:rPr lang="zh-CN" altLang="en-US" sz="1050" dirty="0">
                <a:latin typeface="微软雅黑" pitchFamily="34" charset="-122"/>
                <a:ea typeface="微软雅黑" pitchFamily="34" charset="-122"/>
              </a:rPr>
              <a:t>和 </a:t>
            </a:r>
            <a:r>
              <a:rPr lang="zh-CN" altLang="en-US" sz="1050" b="1" dirty="0">
                <a:solidFill>
                  <a:srgbClr val="FF0000"/>
                </a:solidFill>
                <a:latin typeface="微软雅黑" pitchFamily="34" charset="-122"/>
                <a:ea typeface="微软雅黑" pitchFamily="34" charset="-122"/>
              </a:rPr>
              <a:t>动态端口号</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zh-CN" altLang="en-US" sz="1050" dirty="0">
                <a:latin typeface="微软雅黑" pitchFamily="34" charset="-122"/>
                <a:ea typeface="微软雅黑" pitchFamily="34" charset="-122"/>
              </a:rPr>
              <a:t>端口号的范围是：</a:t>
            </a:r>
            <a:r>
              <a:rPr lang="en-US" altLang="zh-CN" sz="1050" b="1" dirty="0">
                <a:solidFill>
                  <a:srgbClr val="FF0000"/>
                </a:solidFill>
                <a:latin typeface="微软雅黑" pitchFamily="34" charset="-122"/>
                <a:ea typeface="微软雅黑" pitchFamily="34" charset="-122"/>
              </a:rPr>
              <a:t>0</a:t>
            </a:r>
            <a:r>
              <a:rPr lang="en-US" altLang="zh-CN" sz="1050" b="1" dirty="0">
                <a:latin typeface="微软雅黑" pitchFamily="34" charset="-122"/>
                <a:ea typeface="微软雅黑" pitchFamily="34" charset="-122"/>
              </a:rPr>
              <a:t> – </a:t>
            </a:r>
            <a:r>
              <a:rPr lang="en-US" altLang="zh-CN" sz="1050" b="1" dirty="0">
                <a:solidFill>
                  <a:srgbClr val="FF0000"/>
                </a:solidFill>
                <a:latin typeface="微软雅黑" pitchFamily="34" charset="-122"/>
                <a:ea typeface="微软雅黑" pitchFamily="34" charset="-122"/>
              </a:rPr>
              <a:t>65535</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2.8</a:t>
            </a:r>
            <a:r>
              <a:rPr lang="zh-CN" altLang="en-US" b="1" dirty="0">
                <a:solidFill>
                  <a:srgbClr val="404040"/>
                </a:solidFill>
                <a:latin typeface="微软雅黑" pitchFamily="34" charset="-122"/>
                <a:ea typeface="微软雅黑" pitchFamily="34" charset="-122"/>
              </a:rPr>
              <a:t> 答案解析</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socket</a:t>
            </a:r>
            <a:r>
              <a:rPr lang="zh-CN" altLang="en-US" sz="2000" b="1" dirty="0">
                <a:latin typeface="微软雅黑" pitchFamily="34" charset="-122"/>
                <a:ea typeface="微软雅黑" pitchFamily="34" charset="-122"/>
              </a:rPr>
              <a:t>的介绍</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7" name="矩形 6"/>
          <p:cNvSpPr/>
          <p:nvPr/>
        </p:nvSpPr>
        <p:spPr>
          <a:xfrm>
            <a:off x="3988304" y="2150060"/>
            <a:ext cx="2481770" cy="458202"/>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知道</a:t>
            </a:r>
            <a:r>
              <a:rPr lang="en-US" altLang="zh-CN" sz="1400" dirty="0">
                <a:latin typeface="微软雅黑" pitchFamily="34" charset="-122"/>
                <a:ea typeface="微软雅黑" pitchFamily="34" charset="-122"/>
              </a:rPr>
              <a:t>socket</a:t>
            </a:r>
            <a:r>
              <a:rPr lang="zh-CN" altLang="en-US" sz="1400" dirty="0">
                <a:latin typeface="微软雅黑" pitchFamily="34" charset="-122"/>
                <a:ea typeface="微软雅黑" pitchFamily="34" charset="-122"/>
              </a:rPr>
              <a:t>的概念和作用</a:t>
            </a:r>
            <a:endParaRPr lang="en-US" altLang="zh-CN" sz="1400" dirty="0">
              <a:latin typeface="微软雅黑" pitchFamily="34" charset="-122"/>
              <a:ea typeface="微软雅黑"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3. </a:t>
            </a:r>
            <a:r>
              <a:rPr lang="en-US" altLang="zh-CN" sz="2400" b="1" dirty="0">
                <a:latin typeface="微软雅黑" pitchFamily="34" charset="-122"/>
                <a:ea typeface="微软雅黑" pitchFamily="34" charset="-122"/>
              </a:rPr>
              <a:t>socket</a:t>
            </a:r>
            <a:r>
              <a:rPr lang="zh-CN" altLang="en-US" sz="2400" b="1" dirty="0">
                <a:latin typeface="微软雅黑" pitchFamily="34" charset="-122"/>
                <a:ea typeface="微软雅黑" pitchFamily="34" charset="-122"/>
              </a:rPr>
              <a:t>的介绍</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3.1 socket</a:t>
            </a:r>
            <a:r>
              <a:rPr lang="zh-CN" altLang="en-US" b="1" dirty="0">
                <a:solidFill>
                  <a:srgbClr val="404040"/>
                </a:solidFill>
                <a:latin typeface="微软雅黑" pitchFamily="34" charset="-122"/>
                <a:ea typeface="微软雅黑" pitchFamily="34" charset="-122"/>
              </a:rPr>
              <a:t>的介绍</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什么是</a:t>
            </a: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socket</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？作用是什么？</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3. socket</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9" name="TextBox 15"/>
          <p:cNvSpPr txBox="1">
            <a:spLocks noChangeArrowheads="1"/>
          </p:cNvSpPr>
          <p:nvPr/>
        </p:nvSpPr>
        <p:spPr bwMode="auto">
          <a:xfrm>
            <a:off x="899592" y="149163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到目前为止我们学习了</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地址和端口号，使用这些我们就可以在茫茫的网络海洋中进行畅游了么？</a:t>
            </a:r>
            <a:r>
              <a:rPr lang="en-US" altLang="zh-CN" sz="1050" dirty="0">
                <a:solidFill>
                  <a:srgbClr val="262626"/>
                </a:solidFill>
                <a:latin typeface="微软雅黑" pitchFamily="34" charset="-122"/>
                <a:ea typeface="微软雅黑" pitchFamily="34" charset="-122"/>
              </a:rPr>
              <a:t>No</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1" name="TextBox 15"/>
          <p:cNvSpPr txBox="1">
            <a:spLocks noChangeArrowheads="1"/>
          </p:cNvSpPr>
          <p:nvPr/>
        </p:nvSpPr>
        <p:spPr bwMode="auto">
          <a:xfrm>
            <a:off x="971600" y="4143866"/>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使用</a:t>
            </a:r>
            <a:r>
              <a:rPr lang="en-US" altLang="zh-CN" sz="1050" b="1" dirty="0">
                <a:solidFill>
                  <a:srgbClr val="FF0000"/>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来完成</a:t>
            </a:r>
            <a:endParaRPr lang="en-US" altLang="zh-CN" sz="1050" dirty="0">
              <a:solidFill>
                <a:srgbClr val="262626"/>
              </a:solidFill>
              <a:latin typeface="微软雅黑" pitchFamily="34" charset="-122"/>
              <a:ea typeface="微软雅黑" pitchFamily="34" charset="-122"/>
            </a:endParaRPr>
          </a:p>
        </p:txBody>
      </p:sp>
      <p:pic>
        <p:nvPicPr>
          <p:cNvPr id="2" name="图片 1"/>
          <p:cNvPicPr>
            <a:picLocks noChangeAspect="1"/>
          </p:cNvPicPr>
          <p:nvPr/>
        </p:nvPicPr>
        <p:blipFill>
          <a:blip r:embed="rId1"/>
          <a:stretch>
            <a:fillRect/>
          </a:stretch>
        </p:blipFill>
        <p:spPr>
          <a:xfrm>
            <a:off x="1331640" y="1923678"/>
            <a:ext cx="1234925" cy="1866528"/>
          </a:xfrm>
          <a:prstGeom prst="rect">
            <a:avLst/>
          </a:prstGeom>
        </p:spPr>
      </p:pic>
      <p:sp>
        <p:nvSpPr>
          <p:cNvPr id="3" name="文本框 2"/>
          <p:cNvSpPr txBox="1"/>
          <p:nvPr/>
        </p:nvSpPr>
        <p:spPr>
          <a:xfrm>
            <a:off x="2737736" y="2165824"/>
            <a:ext cx="2342308" cy="415498"/>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只知道 </a:t>
            </a:r>
            <a:r>
              <a:rPr kumimoji="1" lang="en-US" altLang="zh-CN" sz="1050" dirty="0">
                <a:solidFill>
                  <a:schemeClr val="tx1">
                    <a:lumMod val="65000"/>
                    <a:lumOff val="35000"/>
                  </a:schemeClr>
                </a:solidFill>
                <a:latin typeface="+mn-lt"/>
                <a:ea typeface="+mn-ea"/>
              </a:rPr>
              <a:t>IP</a:t>
            </a:r>
            <a:r>
              <a:rPr kumimoji="1" lang="zh-CN" altLang="en-US" sz="1050" dirty="0">
                <a:solidFill>
                  <a:schemeClr val="tx1">
                    <a:lumMod val="65000"/>
                    <a:lumOff val="35000"/>
                  </a:schemeClr>
                </a:solidFill>
                <a:latin typeface="+mn-lt"/>
                <a:ea typeface="+mn-ea"/>
              </a:rPr>
              <a:t>地址</a:t>
            </a:r>
            <a:r>
              <a:rPr kumimoji="1" lang="en-US" altLang="zh-CN" sz="1050" dirty="0">
                <a:solidFill>
                  <a:schemeClr val="tx1">
                    <a:lumMod val="65000"/>
                    <a:lumOff val="35000"/>
                  </a:schemeClr>
                </a:solidFill>
                <a:latin typeface="+mn-lt"/>
                <a:ea typeface="+mn-ea"/>
              </a:rPr>
              <a:t>,</a:t>
            </a:r>
            <a:r>
              <a:rPr kumimoji="1" lang="zh-CN" altLang="en-US" sz="1050" dirty="0">
                <a:solidFill>
                  <a:schemeClr val="tx1">
                    <a:lumMod val="65000"/>
                    <a:lumOff val="35000"/>
                  </a:schemeClr>
                </a:solidFill>
                <a:latin typeface="+mn-lt"/>
                <a:ea typeface="+mn-ea"/>
              </a:rPr>
              <a:t>端口号</a:t>
            </a:r>
            <a:endParaRPr kumimoji="1" lang="en-US" altLang="zh-CN" sz="1050" dirty="0">
              <a:solidFill>
                <a:schemeClr val="tx1">
                  <a:lumMod val="65000"/>
                  <a:lumOff val="35000"/>
                </a:schemeClr>
              </a:solidFill>
              <a:latin typeface="+mn-lt"/>
              <a:ea typeface="+mn-ea"/>
            </a:endParaRPr>
          </a:p>
          <a:p>
            <a:pPr fontAlgn="auto">
              <a:spcBef>
                <a:spcPts val="0"/>
              </a:spcBef>
              <a:spcAft>
                <a:spcPts val="0"/>
              </a:spcAft>
            </a:pPr>
            <a:r>
              <a:rPr kumimoji="1" lang="zh-CN" altLang="en-US" sz="1050" dirty="0">
                <a:solidFill>
                  <a:schemeClr val="tx1">
                    <a:lumMod val="65000"/>
                    <a:lumOff val="35000"/>
                  </a:schemeClr>
                </a:solidFill>
                <a:latin typeface="+mn-lt"/>
                <a:ea typeface="+mn-ea"/>
              </a:rPr>
              <a:t>但是没有工具是无法到达诗和远方的</a:t>
            </a:r>
            <a:endParaRPr kumimoji="1" lang="zh-CN" altLang="en-US" sz="1050" dirty="0">
              <a:solidFill>
                <a:schemeClr val="tx1">
                  <a:lumMod val="65000"/>
                  <a:lumOff val="35000"/>
                </a:schemeClr>
              </a:solidFill>
              <a:latin typeface="+mn-lt"/>
              <a:ea typeface="+mn-ea"/>
            </a:endParaRPr>
          </a:p>
        </p:txBody>
      </p:sp>
      <p:cxnSp>
        <p:nvCxnSpPr>
          <p:cNvPr id="5" name="直线箭头连接符 4"/>
          <p:cNvCxnSpPr/>
          <p:nvPr/>
        </p:nvCxnSpPr>
        <p:spPr>
          <a:xfrm flipV="1">
            <a:off x="2051720" y="2509314"/>
            <a:ext cx="75069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5251215" y="2272423"/>
            <a:ext cx="2558711" cy="14853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3. socket</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949011"/>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简称 套接字</a:t>
            </a:r>
            <a:r>
              <a:rPr lang="en-US" altLang="zh-CN" sz="1050" dirty="0">
                <a:solidFill>
                  <a:srgbClr val="262626"/>
                </a:solidFill>
                <a:latin typeface="微软雅黑" pitchFamily="34" charset="-122"/>
                <a:ea typeface="微软雅黑" pitchFamily="34" charset="-122"/>
              </a:rPr>
              <a:t>) </a:t>
            </a:r>
            <a:r>
              <a:rPr lang="zh-CN" altLang="en-US" sz="1050" dirty="0">
                <a:solidFill>
                  <a:srgbClr val="262626"/>
                </a:solidFill>
                <a:latin typeface="微软雅黑" pitchFamily="34" charset="-122"/>
                <a:ea typeface="微软雅黑" pitchFamily="34" charset="-122"/>
              </a:rPr>
              <a:t>是</a:t>
            </a:r>
            <a:r>
              <a:rPr lang="zh-CN" altLang="en-US" sz="1050" b="1" dirty="0">
                <a:solidFill>
                  <a:srgbClr val="FF0000"/>
                </a:solidFill>
                <a:latin typeface="微软雅黑" pitchFamily="34" charset="-122"/>
                <a:ea typeface="微软雅黑" pitchFamily="34" charset="-122"/>
              </a:rPr>
              <a:t>程序之间通信一个工具</a:t>
            </a:r>
            <a:r>
              <a:rPr lang="zh-CN" altLang="en-US" sz="1050" dirty="0">
                <a:solidFill>
                  <a:srgbClr val="262626"/>
                </a:solidFill>
                <a:latin typeface="微软雅黑" pitchFamily="34" charset="-122"/>
                <a:ea typeface="微软雅黑" pitchFamily="34" charset="-122"/>
              </a:rPr>
              <a:t>，好比现实中的电话，当知道了对方的电话号码后需要使用电话才能进行通讯，</a:t>
            </a:r>
            <a:r>
              <a:rPr lang="zh-CN" altLang="en-US" sz="1050" b="1" dirty="0">
                <a:solidFill>
                  <a:srgbClr val="FF0000"/>
                </a:solidFill>
                <a:latin typeface="微软雅黑" pitchFamily="34" charset="-122"/>
                <a:ea typeface="微软雅黑" pitchFamily="34" charset="-122"/>
              </a:rPr>
              <a:t>程序之间想要进行网络通信需要基于这个</a:t>
            </a:r>
            <a:r>
              <a:rPr lang="en-US" altLang="zh-CN" sz="1050" b="1" dirty="0">
                <a:solidFill>
                  <a:srgbClr val="FF0000"/>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就是程序间进行网络通讯的工具。</a:t>
            </a:r>
            <a:endParaRPr lang="en-US" altLang="zh-CN" sz="1050" dirty="0">
              <a:solidFill>
                <a:srgbClr val="262626"/>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socket</a:t>
            </a:r>
            <a:r>
              <a:rPr lang="zh-CN" altLang="en-US" b="1" dirty="0">
                <a:solidFill>
                  <a:srgbClr val="404040"/>
                </a:solidFill>
                <a:latin typeface="微软雅黑" pitchFamily="34" charset="-122"/>
                <a:ea typeface="微软雅黑" pitchFamily="34" charset="-122"/>
              </a:rPr>
              <a:t>是什么</a:t>
            </a:r>
            <a:r>
              <a:rPr lang="en-US" altLang="zh-CN" b="1" dirty="0">
                <a:solidFill>
                  <a:srgbClr val="404040"/>
                </a:solidFill>
                <a:latin typeface="微软雅黑" pitchFamily="34" charset="-122"/>
                <a:ea typeface="微软雅黑" pitchFamily="34" charset="-122"/>
              </a:rPr>
              <a:t>?</a:t>
            </a:r>
            <a:endParaRPr lang="zh-CN" altLang="en-US" b="1" dirty="0">
              <a:solidFill>
                <a:srgbClr val="404040"/>
              </a:solidFill>
              <a:latin typeface="微软雅黑" pitchFamily="34" charset="-122"/>
              <a:ea typeface="微软雅黑" pitchFamily="34" charset="-122"/>
            </a:endParaRPr>
          </a:p>
        </p:txBody>
      </p:sp>
      <p:sp>
        <p:nvSpPr>
          <p:cNvPr id="4" name="矩形 3"/>
          <p:cNvSpPr/>
          <p:nvPr/>
        </p:nvSpPr>
        <p:spPr>
          <a:xfrm>
            <a:off x="4644008" y="2787774"/>
            <a:ext cx="108012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1</a:t>
            </a:r>
            <a:endParaRPr kumimoji="1" lang="zh-CN" altLang="en-US" dirty="0"/>
          </a:p>
        </p:txBody>
      </p:sp>
      <p:sp>
        <p:nvSpPr>
          <p:cNvPr id="9" name="矩形 8"/>
          <p:cNvSpPr/>
          <p:nvPr/>
        </p:nvSpPr>
        <p:spPr>
          <a:xfrm>
            <a:off x="4644008" y="4155926"/>
            <a:ext cx="1080120"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a:t>socket</a:t>
            </a:r>
            <a:endParaRPr kumimoji="1" lang="zh-CN" altLang="en-US" dirty="0"/>
          </a:p>
        </p:txBody>
      </p:sp>
      <p:sp>
        <p:nvSpPr>
          <p:cNvPr id="11" name="矩形 10"/>
          <p:cNvSpPr/>
          <p:nvPr/>
        </p:nvSpPr>
        <p:spPr>
          <a:xfrm>
            <a:off x="6876256" y="2787774"/>
            <a:ext cx="108012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2</a:t>
            </a:r>
            <a:endParaRPr kumimoji="1" lang="zh-CN" altLang="en-US" dirty="0"/>
          </a:p>
        </p:txBody>
      </p:sp>
      <p:sp>
        <p:nvSpPr>
          <p:cNvPr id="12" name="矩形 11"/>
          <p:cNvSpPr/>
          <p:nvPr/>
        </p:nvSpPr>
        <p:spPr>
          <a:xfrm>
            <a:off x="6876256" y="4155926"/>
            <a:ext cx="1080120"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t>socket</a:t>
            </a:r>
            <a:endParaRPr kumimoji="1" lang="zh-CN" altLang="en-US" dirty="0"/>
          </a:p>
        </p:txBody>
      </p:sp>
      <p:cxnSp>
        <p:nvCxnSpPr>
          <p:cNvPr id="8" name="直线箭头连接符 7"/>
          <p:cNvCxnSpPr/>
          <p:nvPr/>
        </p:nvCxnSpPr>
        <p:spPr>
          <a:xfrm>
            <a:off x="5724128" y="4299942"/>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线箭头连接符 14"/>
          <p:cNvCxnSpPr/>
          <p:nvPr/>
        </p:nvCxnSpPr>
        <p:spPr>
          <a:xfrm flipH="1">
            <a:off x="5724128" y="4443959"/>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15"/>
          <p:cNvSpPr txBox="1">
            <a:spLocks noChangeArrowheads="1"/>
          </p:cNvSpPr>
          <p:nvPr/>
        </p:nvSpPr>
        <p:spPr bwMode="auto">
          <a:xfrm>
            <a:off x="5911552" y="3893227"/>
            <a:ext cx="72008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FF0000"/>
                </a:solidFill>
                <a:latin typeface="微软雅黑" pitchFamily="34" charset="-122"/>
                <a:ea typeface="微软雅黑" pitchFamily="34" charset="-122"/>
              </a:rPr>
              <a:t>传输数据</a:t>
            </a:r>
            <a:endParaRPr lang="en-US" altLang="zh-CN" sz="1050" dirty="0">
              <a:solidFill>
                <a:srgbClr val="FF0000"/>
              </a:solidFill>
              <a:latin typeface="微软雅黑" pitchFamily="34" charset="-122"/>
              <a:ea typeface="微软雅黑" pitchFamily="34" charset="-122"/>
            </a:endParaRPr>
          </a:p>
        </p:txBody>
      </p:sp>
      <p:pic>
        <p:nvPicPr>
          <p:cNvPr id="5" name="图片 4"/>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976279" y="2840431"/>
            <a:ext cx="2781190" cy="17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animBg="1"/>
      <p:bldP spid="9" grpId="0" animBg="1"/>
      <p:bldP spid="11" grpId="0" animBg="1"/>
      <p:bldP spid="12" grpId="0" animBg="1"/>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3. socket</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3.2</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socket</a:t>
            </a:r>
            <a:r>
              <a:rPr lang="zh-CN" altLang="en-US" b="1" dirty="0">
                <a:solidFill>
                  <a:srgbClr val="404040"/>
                </a:solidFill>
                <a:latin typeface="微软雅黑" pitchFamily="34" charset="-122"/>
                <a:ea typeface="微软雅黑" pitchFamily="34" charset="-122"/>
              </a:rPr>
              <a:t>使用场景</a:t>
            </a:r>
            <a:endParaRPr lang="zh-CN" altLang="en-US" b="1" dirty="0">
              <a:solidFill>
                <a:srgbClr val="404040"/>
              </a:solidFill>
              <a:latin typeface="微软雅黑" pitchFamily="34" charset="-122"/>
              <a:ea typeface="微软雅黑" pitchFamily="34" charset="-122"/>
            </a:endParaRPr>
          </a:p>
        </p:txBody>
      </p:sp>
      <p:sp>
        <p:nvSpPr>
          <p:cNvPr id="8" name="TextBox 15"/>
          <p:cNvSpPr txBox="1">
            <a:spLocks noChangeArrowheads="1"/>
          </p:cNvSpPr>
          <p:nvPr/>
        </p:nvSpPr>
        <p:spPr bwMode="auto">
          <a:xfrm>
            <a:off x="841375" y="1981032"/>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不夸张的说，只要跟</a:t>
            </a:r>
            <a:r>
              <a:rPr lang="zh-CN" altLang="en-US" sz="1050" b="1" dirty="0">
                <a:solidFill>
                  <a:srgbClr val="FF0000"/>
                </a:solidFill>
                <a:latin typeface="微软雅黑" pitchFamily="34" charset="-122"/>
                <a:ea typeface="微软雅黑" pitchFamily="34" charset="-122"/>
              </a:rPr>
              <a:t>网络相关</a:t>
            </a:r>
            <a:r>
              <a:rPr lang="zh-CN" altLang="en-US" sz="1050" dirty="0">
                <a:solidFill>
                  <a:srgbClr val="262626"/>
                </a:solidFill>
                <a:latin typeface="微软雅黑" pitchFamily="34" charset="-122"/>
                <a:ea typeface="微软雅黑" pitchFamily="34" charset="-122"/>
              </a:rPr>
              <a:t>的应用程序或者软件都使用到了</a:t>
            </a:r>
            <a:r>
              <a:rPr lang="en-US" altLang="zh-CN" sz="1050" b="1" dirty="0">
                <a:solidFill>
                  <a:srgbClr val="FF0000"/>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pic>
        <p:nvPicPr>
          <p:cNvPr id="10" name="图片 9"/>
          <p:cNvPicPr>
            <a:picLocks noChangeAspect="1"/>
          </p:cNvPicPr>
          <p:nvPr/>
        </p:nvPicPr>
        <p:blipFill>
          <a:blip r:embed="rId1"/>
          <a:stretch>
            <a:fillRect/>
          </a:stretch>
        </p:blipFill>
        <p:spPr>
          <a:xfrm>
            <a:off x="1786759" y="3219822"/>
            <a:ext cx="1169952" cy="1394266"/>
          </a:xfrm>
          <a:prstGeom prst="rect">
            <a:avLst/>
          </a:prstGeom>
          <a:ln w="3175">
            <a:solidFill>
              <a:schemeClr val="bg1">
                <a:lumMod val="65000"/>
              </a:schemeClr>
            </a:solidFill>
          </a:ln>
        </p:spPr>
      </p:pic>
      <p:pic>
        <p:nvPicPr>
          <p:cNvPr id="13" name="图片 12"/>
          <p:cNvPicPr>
            <a:picLocks noChangeAspect="1"/>
          </p:cNvPicPr>
          <p:nvPr/>
        </p:nvPicPr>
        <p:blipFill>
          <a:blip r:embed="rId2"/>
          <a:stretch>
            <a:fillRect/>
          </a:stretch>
        </p:blipFill>
        <p:spPr>
          <a:xfrm>
            <a:off x="3658967" y="3219822"/>
            <a:ext cx="1394266" cy="1394266"/>
          </a:xfrm>
          <a:prstGeom prst="rect">
            <a:avLst/>
          </a:prstGeom>
          <a:ln w="3175">
            <a:solidFill>
              <a:schemeClr val="bg1">
                <a:lumMod val="65000"/>
              </a:schemeClr>
            </a:solidFill>
          </a:ln>
        </p:spPr>
      </p:pic>
      <p:pic>
        <p:nvPicPr>
          <p:cNvPr id="14" name="图片 13"/>
          <p:cNvPicPr>
            <a:picLocks noChangeAspect="1"/>
          </p:cNvPicPr>
          <p:nvPr/>
        </p:nvPicPr>
        <p:blipFill>
          <a:blip r:embed="rId3"/>
          <a:stretch>
            <a:fillRect/>
          </a:stretch>
        </p:blipFill>
        <p:spPr>
          <a:xfrm>
            <a:off x="5755489" y="3219822"/>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7" name="矩形 6"/>
          <p:cNvSpPr/>
          <p:nvPr/>
        </p:nvSpPr>
        <p:spPr>
          <a:xfrm>
            <a:off x="3988304" y="2150060"/>
            <a:ext cx="2209259" cy="458202"/>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能够说出</a:t>
            </a:r>
            <a:r>
              <a:rPr lang="en-US" altLang="zh-CN" sz="1400" dirty="0">
                <a:latin typeface="微软雅黑" pitchFamily="34" charset="-122"/>
                <a:ea typeface="微软雅黑" pitchFamily="34" charset="-122"/>
              </a:rPr>
              <a:t>IP</a:t>
            </a:r>
            <a:r>
              <a:rPr lang="zh-CN" altLang="en-US" sz="1400" dirty="0">
                <a:latin typeface="微软雅黑" pitchFamily="34" charset="-122"/>
                <a:ea typeface="微软雅黑" pitchFamily="34" charset="-122"/>
              </a:rPr>
              <a:t>地址的作用</a:t>
            </a:r>
            <a:endParaRPr lang="en-US" altLang="zh-CN" sz="1400" dirty="0">
              <a:latin typeface="微软雅黑" pitchFamily="34" charset="-122"/>
              <a:ea typeface="微软雅黑"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3. socket</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3.3</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
        <p:nvSpPr>
          <p:cNvPr id="8" name="TextBox 15"/>
          <p:cNvSpPr txBox="1">
            <a:spLocks noChangeArrowheads="1"/>
          </p:cNvSpPr>
          <p:nvPr/>
        </p:nvSpPr>
        <p:spPr bwMode="auto">
          <a:xfrm>
            <a:off x="848643" y="198701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程序之间</a:t>
            </a:r>
            <a:r>
              <a:rPr lang="zh-CN" altLang="en-US" sz="1050" b="1" dirty="0">
                <a:solidFill>
                  <a:srgbClr val="FF0000"/>
                </a:solidFill>
                <a:latin typeface="微软雅黑" pitchFamily="34" charset="-122"/>
                <a:ea typeface="微软雅黑" pitchFamily="34" charset="-122"/>
              </a:rPr>
              <a:t>网络数据的传输</a:t>
            </a:r>
            <a:r>
              <a:rPr lang="zh-CN" altLang="en-US" sz="1050" dirty="0">
                <a:solidFill>
                  <a:srgbClr val="262626"/>
                </a:solidFill>
                <a:latin typeface="微软雅黑" pitchFamily="34" charset="-122"/>
                <a:ea typeface="微软雅黑" pitchFamily="34" charset="-122"/>
              </a:rPr>
              <a:t>可以通过</a:t>
            </a:r>
            <a:r>
              <a:rPr lang="en-US" altLang="zh-CN" sz="1050" b="1" dirty="0">
                <a:solidFill>
                  <a:srgbClr val="FF0000"/>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来完成，</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就是程序间网络数据通信的工具。</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TCP</a:t>
            </a:r>
            <a:r>
              <a:rPr lang="zh-CN" altLang="en-US" sz="2000" b="1" dirty="0">
                <a:latin typeface="微软雅黑" pitchFamily="34" charset="-122"/>
                <a:ea typeface="微软雅黑" pitchFamily="34" charset="-122"/>
              </a:rPr>
              <a:t>的介绍</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7" name="矩形 6"/>
          <p:cNvSpPr/>
          <p:nvPr/>
        </p:nvSpPr>
        <p:spPr>
          <a:xfrm>
            <a:off x="3988304" y="2150060"/>
            <a:ext cx="2174954" cy="889090"/>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知道</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的概念和作用</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知道</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的特点</a:t>
            </a:r>
            <a:endParaRPr lang="en-US" altLang="zh-CN" sz="1400" dirty="0">
              <a:latin typeface="微软雅黑" pitchFamily="34" charset="-122"/>
              <a:ea typeface="微软雅黑"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a:t>
            </a:r>
            <a:r>
              <a:rPr lang="en-US" altLang="zh-CN" sz="2400" b="1" dirty="0">
                <a:latin typeface="微软雅黑" pitchFamily="34" charset="-122"/>
                <a:ea typeface="微软雅黑" pitchFamily="34" charset="-122"/>
              </a:rPr>
              <a:t>TCP</a:t>
            </a:r>
            <a:r>
              <a:rPr lang="zh-CN" altLang="en-US" sz="2400" b="1" dirty="0">
                <a:latin typeface="微软雅黑" pitchFamily="34" charset="-122"/>
                <a:ea typeface="微软雅黑" pitchFamily="34" charset="-122"/>
              </a:rPr>
              <a:t>介绍</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4.1 TCP</a:t>
            </a:r>
            <a:r>
              <a:rPr lang="zh-CN" altLang="en-US" b="1" dirty="0">
                <a:solidFill>
                  <a:srgbClr val="404040"/>
                </a:solidFill>
                <a:latin typeface="微软雅黑" pitchFamily="34" charset="-122"/>
                <a:ea typeface="微软雅黑" pitchFamily="34" charset="-122"/>
              </a:rPr>
              <a:t>介绍</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什么是</a:t>
            </a: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？特点是什么？</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TCP</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14" name="TextBox 15"/>
          <p:cNvSpPr txBox="1">
            <a:spLocks noChangeArrowheads="1"/>
          </p:cNvSpPr>
          <p:nvPr/>
        </p:nvSpPr>
        <p:spPr bwMode="auto">
          <a:xfrm>
            <a:off x="899592" y="1491630"/>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之前我们学习了</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地址和端口号，通过</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地址能够找到对应的设备，然后再通过端口号找到对应的端口，再通过端口把数据传输给应用程序，这里要注意，数据不能随便发送，</a:t>
            </a:r>
            <a:r>
              <a:rPr lang="zh-CN" altLang="en-US" sz="1050" b="1" dirty="0">
                <a:solidFill>
                  <a:srgbClr val="FF0000"/>
                </a:solidFill>
                <a:latin typeface="微软雅黑" pitchFamily="34" charset="-122"/>
                <a:ea typeface="微软雅黑" pitchFamily="34" charset="-122"/>
              </a:rPr>
              <a:t>在发送之前要选择网络传输方式（传输协议）</a:t>
            </a:r>
            <a:r>
              <a:rPr lang="zh-CN" altLang="en-US" sz="1050" dirty="0">
                <a:solidFill>
                  <a:srgbClr val="262626"/>
                </a:solidFill>
                <a:latin typeface="微软雅黑" pitchFamily="34" charset="-122"/>
                <a:ea typeface="微软雅黑" pitchFamily="34" charset="-122"/>
              </a:rPr>
              <a:t>，保证程序之间按照指定的传输规则进行数据的通信。</a:t>
            </a:r>
            <a:endParaRPr lang="en-US" altLang="zh-CN" sz="1050" dirty="0">
              <a:solidFill>
                <a:srgbClr val="262626"/>
              </a:solidFill>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971600" y="2787774"/>
            <a:ext cx="1234925" cy="1866528"/>
          </a:xfrm>
          <a:prstGeom prst="rect">
            <a:avLst/>
          </a:prstGeom>
        </p:spPr>
      </p:pic>
      <p:pic>
        <p:nvPicPr>
          <p:cNvPr id="5" name="图片 4"/>
          <p:cNvPicPr>
            <a:picLocks noChangeAspect="1"/>
          </p:cNvPicPr>
          <p:nvPr/>
        </p:nvPicPr>
        <p:blipFill>
          <a:blip r:embed="rId2"/>
          <a:stretch>
            <a:fillRect/>
          </a:stretch>
        </p:blipFill>
        <p:spPr>
          <a:xfrm>
            <a:off x="5652120" y="2859782"/>
            <a:ext cx="2558711" cy="1485394"/>
          </a:xfrm>
          <a:prstGeom prst="rect">
            <a:avLst/>
          </a:prstGeom>
        </p:spPr>
      </p:pic>
      <p:cxnSp>
        <p:nvCxnSpPr>
          <p:cNvPr id="3" name="直线箭头连接符 2"/>
          <p:cNvCxnSpPr/>
          <p:nvPr/>
        </p:nvCxnSpPr>
        <p:spPr>
          <a:xfrm flipV="1">
            <a:off x="3347864" y="3075806"/>
            <a:ext cx="2160240" cy="51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3356127" y="3602479"/>
            <a:ext cx="2223985" cy="55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81326" y="3467122"/>
            <a:ext cx="538930" cy="253916"/>
          </a:xfrm>
          <a:prstGeom prst="rect">
            <a:avLst/>
          </a:prstGeom>
          <a:noFill/>
        </p:spPr>
        <p:txBody>
          <a:bodyPr wrap="none" rtlCol="0">
            <a:spAutoFit/>
          </a:bodyPr>
          <a:lstStyle/>
          <a:p>
            <a:pPr fontAlgn="auto">
              <a:spcBef>
                <a:spcPts val="0"/>
              </a:spcBef>
              <a:spcAft>
                <a:spcPts val="0"/>
              </a:spcAft>
            </a:pPr>
            <a:r>
              <a:rPr kumimoji="1" lang="en-US" altLang="zh-CN" sz="1050">
                <a:solidFill>
                  <a:schemeClr val="tx1">
                    <a:lumMod val="65000"/>
                    <a:lumOff val="35000"/>
                  </a:schemeClr>
                </a:solidFill>
                <a:latin typeface="+mn-lt"/>
                <a:ea typeface="+mn-ea"/>
              </a:rPr>
              <a:t>socket</a:t>
            </a:r>
            <a:endParaRPr kumimoji="1" lang="zh-CN" altLang="en-US" sz="1050" dirty="0">
              <a:solidFill>
                <a:schemeClr val="tx1">
                  <a:lumMod val="65000"/>
                  <a:lumOff val="35000"/>
                </a:schemeClr>
              </a:solidFill>
              <a:latin typeface="+mn-lt"/>
              <a:ea typeface="+mn-ea"/>
            </a:endParaRPr>
          </a:p>
        </p:txBody>
      </p:sp>
      <p:cxnSp>
        <p:nvCxnSpPr>
          <p:cNvPr id="13" name="直线连接符 12"/>
          <p:cNvCxnSpPr>
            <a:endCxn id="9" idx="1"/>
          </p:cNvCxnSpPr>
          <p:nvPr/>
        </p:nvCxnSpPr>
        <p:spPr>
          <a:xfrm>
            <a:off x="2206525" y="3594080"/>
            <a:ext cx="57480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23224" y="3348563"/>
            <a:ext cx="453970" cy="253916"/>
          </a:xfrm>
          <a:prstGeom prst="rect">
            <a:avLst/>
          </a:prstGeom>
          <a:noFill/>
        </p:spPr>
        <p:txBody>
          <a:bodyPr wrap="none" rtlCol="0">
            <a:spAutoFit/>
          </a:bodyPr>
          <a:lstStyle/>
          <a:p>
            <a:pPr fontAlgn="auto">
              <a:spcBef>
                <a:spcPts val="0"/>
              </a:spcBef>
              <a:spcAft>
                <a:spcPts val="0"/>
              </a:spcAft>
            </a:pPr>
            <a:r>
              <a:rPr kumimoji="1" lang="zh-CN" altLang="en-US" sz="1050">
                <a:solidFill>
                  <a:schemeClr val="tx1">
                    <a:lumMod val="65000"/>
                    <a:lumOff val="35000"/>
                  </a:schemeClr>
                </a:solidFill>
                <a:latin typeface="+mn-lt"/>
                <a:ea typeface="+mn-ea"/>
              </a:rPr>
              <a:t>使用</a:t>
            </a:r>
            <a:endParaRPr kumimoji="1" lang="zh-CN" altLang="en-US" sz="1050" dirty="0">
              <a:solidFill>
                <a:schemeClr val="tx1">
                  <a:lumMod val="65000"/>
                  <a:lumOff val="35000"/>
                </a:schemeClr>
              </a:solidFill>
              <a:latin typeface="+mn-lt"/>
              <a:ea typeface="+mn-ea"/>
            </a:endParaRPr>
          </a:p>
        </p:txBody>
      </p:sp>
      <p:sp>
        <p:nvSpPr>
          <p:cNvPr id="20" name="文本框 19"/>
          <p:cNvSpPr txBox="1"/>
          <p:nvPr/>
        </p:nvSpPr>
        <p:spPr>
          <a:xfrm>
            <a:off x="4066346" y="3046585"/>
            <a:ext cx="723275" cy="253916"/>
          </a:xfrm>
          <a:prstGeom prst="rect">
            <a:avLst/>
          </a:prstGeom>
          <a:noFill/>
        </p:spPr>
        <p:txBody>
          <a:bodyPr wrap="none" rtlCol="0">
            <a:spAutoFit/>
          </a:bodyPr>
          <a:lstStyle/>
          <a:p>
            <a:pPr fontAlgn="auto">
              <a:spcBef>
                <a:spcPts val="0"/>
              </a:spcBef>
              <a:spcAft>
                <a:spcPts val="0"/>
              </a:spcAft>
            </a:pPr>
            <a:r>
              <a:rPr kumimoji="1" lang="zh-CN" altLang="en-US" sz="1050">
                <a:solidFill>
                  <a:schemeClr val="tx1">
                    <a:lumMod val="65000"/>
                    <a:lumOff val="35000"/>
                  </a:schemeClr>
                </a:solidFill>
                <a:latin typeface="+mn-lt"/>
                <a:ea typeface="+mn-ea"/>
              </a:rPr>
              <a:t>乡间小路</a:t>
            </a:r>
            <a:endParaRPr kumimoji="1" lang="zh-CN" altLang="en-US" sz="1050" dirty="0">
              <a:solidFill>
                <a:schemeClr val="tx1">
                  <a:lumMod val="65000"/>
                  <a:lumOff val="35000"/>
                </a:schemeClr>
              </a:solidFill>
              <a:latin typeface="+mn-lt"/>
              <a:ea typeface="+mn-ea"/>
            </a:endParaRPr>
          </a:p>
        </p:txBody>
      </p:sp>
      <p:sp>
        <p:nvSpPr>
          <p:cNvPr id="21" name="文本框 20"/>
          <p:cNvSpPr txBox="1"/>
          <p:nvPr/>
        </p:nvSpPr>
        <p:spPr>
          <a:xfrm>
            <a:off x="4066345" y="3938264"/>
            <a:ext cx="723275"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高速公路</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1041476" y="2575908"/>
            <a:ext cx="1095172" cy="253916"/>
          </a:xfrm>
          <a:prstGeom prst="rect">
            <a:avLst/>
          </a:prstGeom>
          <a:noFill/>
        </p:spPr>
        <p:txBody>
          <a:bodyPr wrap="none" rtlCol="0">
            <a:spAutoFit/>
          </a:bodyPr>
          <a:lstStyle/>
          <a:p>
            <a:pPr fontAlgn="auto">
              <a:spcBef>
                <a:spcPts val="0"/>
              </a:spcBef>
              <a:spcAft>
                <a:spcPts val="0"/>
              </a:spcAft>
            </a:pPr>
            <a:r>
              <a:rPr kumimoji="1" lang="en-US" altLang="zh-CN" sz="1050" dirty="0">
                <a:solidFill>
                  <a:schemeClr val="tx1">
                    <a:lumMod val="65000"/>
                    <a:lumOff val="35000"/>
                  </a:schemeClr>
                </a:solidFill>
                <a:latin typeface="+mn-lt"/>
                <a:ea typeface="+mn-ea"/>
              </a:rPr>
              <a:t>IP</a:t>
            </a:r>
            <a:r>
              <a:rPr kumimoji="1" lang="zh-CN" altLang="en-US" sz="1050" dirty="0">
                <a:solidFill>
                  <a:schemeClr val="tx1">
                    <a:lumMod val="65000"/>
                    <a:lumOff val="35000"/>
                  </a:schemeClr>
                </a:solidFill>
                <a:latin typeface="+mn-lt"/>
                <a:ea typeface="+mn-ea"/>
              </a:rPr>
              <a:t>地址，端口号</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1"/>
      <p:bldP spid="18" grpId="1"/>
      <p:bldP spid="20" grpId="1"/>
      <p:bldP spid="21" grpId="1"/>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TCP</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4.2</a:t>
            </a:r>
            <a:r>
              <a:rPr lang="zh-CN" altLang="en-US" b="1" dirty="0">
                <a:solidFill>
                  <a:srgbClr val="404040"/>
                </a:solidFill>
                <a:latin typeface="微软雅黑" pitchFamily="34" charset="-122"/>
                <a:ea typeface="微软雅黑" pitchFamily="34" charset="-122"/>
              </a:rPr>
              <a:t> </a:t>
            </a:r>
            <a:r>
              <a:rPr lang="pt-BR" altLang="zh-CN" b="1" dirty="0">
                <a:solidFill>
                  <a:srgbClr val="404040"/>
                </a:solidFill>
                <a:latin typeface="微软雅黑" pitchFamily="34" charset="-122"/>
                <a:ea typeface="微软雅黑" pitchFamily="34" charset="-122"/>
              </a:rPr>
              <a:t>TCP</a:t>
            </a:r>
            <a:r>
              <a:rPr lang="zh-CN" altLang="pt-BR" b="1" dirty="0">
                <a:solidFill>
                  <a:srgbClr val="404040"/>
                </a:solidFill>
                <a:latin typeface="微软雅黑" pitchFamily="34" charset="-122"/>
                <a:ea typeface="微软雅黑" pitchFamily="34" charset="-122"/>
              </a:rPr>
              <a:t>概念</a:t>
            </a:r>
            <a:endParaRPr lang="zh-CN" altLang="en-US" b="1" dirty="0">
              <a:solidFill>
                <a:srgbClr val="404040"/>
              </a:solidFill>
              <a:latin typeface="微软雅黑" pitchFamily="34" charset="-122"/>
              <a:ea typeface="微软雅黑" pitchFamily="34" charset="-122"/>
            </a:endParaRPr>
          </a:p>
        </p:txBody>
      </p:sp>
      <p:sp>
        <p:nvSpPr>
          <p:cNvPr id="14" name="TextBox 15"/>
          <p:cNvSpPr txBox="1">
            <a:spLocks noChangeArrowheads="1"/>
          </p:cNvSpPr>
          <p:nvPr/>
        </p:nvSpPr>
        <p:spPr bwMode="auto">
          <a:xfrm>
            <a:off x="971600" y="1981032"/>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的英文全拼</a:t>
            </a:r>
            <a:r>
              <a:rPr lang="en-US" altLang="zh-CN" sz="1050" dirty="0">
                <a:solidFill>
                  <a:srgbClr val="262626"/>
                </a:solidFill>
                <a:latin typeface="微软雅黑" pitchFamily="34" charset="-122"/>
                <a:ea typeface="微软雅黑" pitchFamily="34" charset="-122"/>
              </a:rPr>
              <a:t>(Transmission Control Protocol)</a:t>
            </a:r>
            <a:r>
              <a:rPr lang="zh-CN" altLang="en-US" sz="1050" dirty="0">
                <a:solidFill>
                  <a:srgbClr val="262626"/>
                </a:solidFill>
                <a:latin typeface="微软雅黑" pitchFamily="34" charset="-122"/>
                <a:ea typeface="微软雅黑" pitchFamily="34" charset="-122"/>
              </a:rPr>
              <a:t>简称</a:t>
            </a:r>
            <a:r>
              <a:rPr lang="zh-CN" altLang="en-US" sz="1050" b="1" dirty="0">
                <a:solidFill>
                  <a:srgbClr val="FF0000"/>
                </a:solidFill>
                <a:latin typeface="微软雅黑" pitchFamily="34" charset="-122"/>
                <a:ea typeface="微软雅黑" pitchFamily="34" charset="-122"/>
              </a:rPr>
              <a:t>传输控制协议</a:t>
            </a:r>
            <a:r>
              <a:rPr lang="zh-CN" altLang="en-US" sz="1050" dirty="0">
                <a:solidFill>
                  <a:srgbClr val="262626"/>
                </a:solidFill>
                <a:latin typeface="微软雅黑" pitchFamily="34" charset="-122"/>
                <a:ea typeface="微软雅黑" pitchFamily="34" charset="-122"/>
              </a:rPr>
              <a:t>，它是一种</a:t>
            </a:r>
            <a:r>
              <a:rPr lang="zh-CN" altLang="en-US" sz="1050" b="1" dirty="0">
                <a:solidFill>
                  <a:srgbClr val="FF0000"/>
                </a:solidFill>
                <a:latin typeface="微软雅黑" pitchFamily="34" charset="-122"/>
                <a:ea typeface="微软雅黑" pitchFamily="34" charset="-122"/>
              </a:rPr>
              <a:t>面向连接的</a:t>
            </a:r>
            <a:r>
              <a:rPr lang="zh-CN" altLang="en-US" sz="1050" dirty="0">
                <a:solidFill>
                  <a:srgbClr val="262626"/>
                </a:solidFill>
                <a:latin typeface="微软雅黑" pitchFamily="34" charset="-122"/>
                <a:ea typeface="微软雅黑" pitchFamily="34" charset="-122"/>
              </a:rPr>
              <a:t>、</a:t>
            </a:r>
            <a:r>
              <a:rPr lang="zh-CN" altLang="en-US" sz="1050" b="1" dirty="0">
                <a:solidFill>
                  <a:srgbClr val="FF0000"/>
                </a:solidFill>
                <a:latin typeface="微软雅黑" pitchFamily="34" charset="-122"/>
                <a:ea typeface="微软雅黑" pitchFamily="34" charset="-122"/>
              </a:rPr>
              <a:t>可靠的</a:t>
            </a:r>
            <a:r>
              <a:rPr lang="zh-CN" altLang="en-US" sz="1050" dirty="0">
                <a:solidFill>
                  <a:srgbClr val="262626"/>
                </a:solidFill>
                <a:latin typeface="微软雅黑" pitchFamily="34" charset="-122"/>
                <a:ea typeface="微软雅黑" pitchFamily="34" charset="-122"/>
              </a:rPr>
              <a:t>、</a:t>
            </a:r>
            <a:r>
              <a:rPr lang="zh-CN" altLang="en-US" sz="1050" b="1" dirty="0">
                <a:solidFill>
                  <a:srgbClr val="FF0000"/>
                </a:solidFill>
                <a:latin typeface="微软雅黑" pitchFamily="34" charset="-122"/>
                <a:ea typeface="微软雅黑" pitchFamily="34" charset="-122"/>
              </a:rPr>
              <a:t>基于字节流的传输层通信协议</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1040656" y="2633826"/>
            <a:ext cx="4544206" cy="2229487"/>
          </a:xfrm>
          <a:prstGeom prst="rect">
            <a:avLst/>
          </a:prstGeom>
          <a:ln w="3175">
            <a:solidFill>
              <a:schemeClr val="bg1">
                <a:lumMod val="65000"/>
              </a:schemeClr>
            </a:solidFill>
          </a:ln>
        </p:spPr>
      </p:pic>
      <p:sp>
        <p:nvSpPr>
          <p:cNvPr id="9" name="矩形 8"/>
          <p:cNvSpPr>
            <a:spLocks noChangeArrowheads="1"/>
          </p:cNvSpPr>
          <p:nvPr/>
        </p:nvSpPr>
        <p:spPr bwMode="auto">
          <a:xfrm>
            <a:off x="5868144" y="2558113"/>
            <a:ext cx="1298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sz="1400" b="1" dirty="0">
                <a:solidFill>
                  <a:srgbClr val="FF0000"/>
                </a:solidFill>
                <a:latin typeface="微软雅黑" pitchFamily="34" charset="-122"/>
                <a:ea typeface="微软雅黑" pitchFamily="34" charset="-122"/>
              </a:rPr>
              <a:t>TCP</a:t>
            </a:r>
            <a:r>
              <a:rPr lang="zh-CN" altLang="en-US" sz="1400" b="1" dirty="0">
                <a:solidFill>
                  <a:srgbClr val="FF0000"/>
                </a:solidFill>
                <a:latin typeface="微软雅黑" pitchFamily="34" charset="-122"/>
                <a:ea typeface="微软雅黑" pitchFamily="34" charset="-122"/>
              </a:rPr>
              <a:t>通信步骤</a:t>
            </a:r>
            <a:r>
              <a:rPr lang="en-US" altLang="zh-CN" sz="1400" b="1" dirty="0">
                <a:solidFill>
                  <a:srgbClr val="FF0000"/>
                </a:solidFill>
                <a:latin typeface="微软雅黑" pitchFamily="34" charset="-122"/>
                <a:ea typeface="微软雅黑" pitchFamily="34" charset="-122"/>
              </a:rPr>
              <a:t>:</a:t>
            </a:r>
            <a:endParaRPr lang="zh-CN" altLang="zh-CN" sz="1400" b="1" dirty="0">
              <a:solidFill>
                <a:srgbClr val="FF0000"/>
              </a:solidFill>
              <a:latin typeface="微软雅黑" pitchFamily="34" charset="-122"/>
              <a:ea typeface="微软雅黑" pitchFamily="34" charset="-122"/>
            </a:endParaRPr>
          </a:p>
        </p:txBody>
      </p:sp>
      <p:sp>
        <p:nvSpPr>
          <p:cNvPr id="10" name="TextBox 15"/>
          <p:cNvSpPr txBox="1">
            <a:spLocks noChangeArrowheads="1"/>
          </p:cNvSpPr>
          <p:nvPr/>
        </p:nvSpPr>
        <p:spPr bwMode="auto">
          <a:xfrm>
            <a:off x="5868144" y="3135194"/>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Font typeface="+mj-ea"/>
              <a:buAutoNum type="circleNumDbPlain"/>
            </a:pPr>
            <a:r>
              <a:rPr lang="zh-CN" altLang="en-US" sz="1050" dirty="0">
                <a:solidFill>
                  <a:srgbClr val="262626"/>
                </a:solidFill>
                <a:latin typeface="微软雅黑" pitchFamily="34" charset="-122"/>
                <a:ea typeface="微软雅黑" pitchFamily="34" charset="-122"/>
              </a:rPr>
              <a:t>创建连接</a:t>
            </a:r>
            <a:endParaRPr lang="en-US" altLang="zh-CN" sz="1050" dirty="0">
              <a:solidFill>
                <a:srgbClr val="262626"/>
              </a:solidFill>
              <a:latin typeface="微软雅黑" pitchFamily="34" charset="-122"/>
              <a:ea typeface="微软雅黑" pitchFamily="34" charset="-122"/>
            </a:endParaRPr>
          </a:p>
          <a:p>
            <a:pPr marL="228600" indent="-228600">
              <a:lnSpc>
                <a:spcPct val="150000"/>
              </a:lnSpc>
              <a:buFont typeface="+mj-ea"/>
              <a:buAutoNum type="circleNumDbPlain"/>
            </a:pPr>
            <a:r>
              <a:rPr lang="zh-CN" altLang="en-US" sz="1050" dirty="0">
                <a:solidFill>
                  <a:srgbClr val="262626"/>
                </a:solidFill>
                <a:latin typeface="微软雅黑" pitchFamily="34" charset="-122"/>
                <a:ea typeface="微软雅黑" pitchFamily="34" charset="-122"/>
              </a:rPr>
              <a:t>传输数据</a:t>
            </a:r>
            <a:endParaRPr lang="en-US" altLang="zh-CN" sz="1050" dirty="0">
              <a:solidFill>
                <a:srgbClr val="262626"/>
              </a:solidFill>
              <a:latin typeface="微软雅黑" pitchFamily="34" charset="-122"/>
              <a:ea typeface="微软雅黑" pitchFamily="34" charset="-122"/>
            </a:endParaRPr>
          </a:p>
          <a:p>
            <a:pPr marL="228600" indent="-228600">
              <a:lnSpc>
                <a:spcPct val="150000"/>
              </a:lnSpc>
              <a:buFont typeface="+mj-ea"/>
              <a:buAutoNum type="circleNumDbPlain"/>
            </a:pPr>
            <a:r>
              <a:rPr lang="zh-CN" altLang="en-US" sz="1050" dirty="0">
                <a:solidFill>
                  <a:srgbClr val="262626"/>
                </a:solidFill>
                <a:latin typeface="微软雅黑" pitchFamily="34" charset="-122"/>
                <a:ea typeface="微软雅黑" pitchFamily="34" charset="-122"/>
              </a:rPr>
              <a:t>关闭连接</a:t>
            </a:r>
            <a:endParaRPr lang="en-US" altLang="zh-CN" sz="1050" dirty="0">
              <a:solidFill>
                <a:srgbClr val="262626"/>
              </a:solidFill>
              <a:latin typeface="微软雅黑" pitchFamily="34" charset="-122"/>
              <a:ea typeface="微软雅黑" pitchFamily="34" charset="-122"/>
            </a:endParaRPr>
          </a:p>
        </p:txBody>
      </p:sp>
      <p:sp>
        <p:nvSpPr>
          <p:cNvPr id="11" name="TextBox 15"/>
          <p:cNvSpPr txBox="1">
            <a:spLocks noChangeArrowheads="1"/>
          </p:cNvSpPr>
          <p:nvPr/>
        </p:nvSpPr>
        <p:spPr bwMode="auto">
          <a:xfrm>
            <a:off x="5868144" y="4043858"/>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通信模型相当于生活中的</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打电话</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，在通信开始之前，一定要先建立好连接，才能发送数据，通信结束要关闭连接。</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TCP</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4.3</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的特点</a:t>
            </a:r>
            <a:endParaRPr lang="zh-CN" altLang="en-US" b="1" dirty="0">
              <a:solidFill>
                <a:srgbClr val="404040"/>
              </a:solidFill>
              <a:latin typeface="微软雅黑" pitchFamily="34" charset="-122"/>
              <a:ea typeface="微软雅黑" pitchFamily="34" charset="-122"/>
            </a:endParaRPr>
          </a:p>
        </p:txBody>
      </p:sp>
      <p:sp>
        <p:nvSpPr>
          <p:cNvPr id="14" name="TextBox 15"/>
          <p:cNvSpPr txBox="1">
            <a:spLocks noChangeArrowheads="1"/>
          </p:cNvSpPr>
          <p:nvPr/>
        </p:nvSpPr>
        <p:spPr bwMode="auto">
          <a:xfrm>
            <a:off x="899592" y="1731272"/>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FF0000"/>
                </a:solidFill>
                <a:latin typeface="微软雅黑" pitchFamily="34" charset="-122"/>
                <a:ea typeface="微软雅黑" pitchFamily="34" charset="-122"/>
              </a:rPr>
              <a:t>1. </a:t>
            </a:r>
            <a:r>
              <a:rPr lang="zh-CN" altLang="en-US" sz="1050" b="1" dirty="0">
                <a:solidFill>
                  <a:srgbClr val="FF0000"/>
                </a:solidFill>
                <a:latin typeface="微软雅黑" pitchFamily="34" charset="-122"/>
                <a:ea typeface="微软雅黑" pitchFamily="34" charset="-122"/>
              </a:rPr>
              <a:t>面向连接</a:t>
            </a:r>
            <a:endParaRPr lang="en-US" altLang="zh-CN" sz="1050" b="1" dirty="0">
              <a:solidFill>
                <a:srgbClr val="FF0000"/>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通信双方必须先建立好连接才能进行数据的传输，并且双方都会为此连接分配必要资源用来记录连接的状态和信息。当数据传输完成后，双方必须断开此连接，以释放系统资源。</a:t>
            </a:r>
            <a:endParaRPr lang="en-US" altLang="zh-CN" sz="1050" dirty="0">
              <a:solidFill>
                <a:srgbClr val="262626"/>
              </a:solidFill>
              <a:latin typeface="微软雅黑" pitchFamily="34" charset="-122"/>
              <a:ea typeface="微软雅黑" pitchFamily="34" charset="-122"/>
            </a:endParaRPr>
          </a:p>
        </p:txBody>
      </p:sp>
      <p:pic>
        <p:nvPicPr>
          <p:cNvPr id="2" name="图片 1"/>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2699495" y="2562811"/>
            <a:ext cx="3312368" cy="2096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TCP</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4.4</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的特点</a:t>
            </a:r>
            <a:endParaRPr lang="zh-CN" altLang="en-US" b="1" dirty="0">
              <a:solidFill>
                <a:srgbClr val="404040"/>
              </a:solidFill>
              <a:latin typeface="微软雅黑" pitchFamily="34" charset="-122"/>
              <a:ea typeface="微软雅黑" pitchFamily="34" charset="-122"/>
            </a:endParaRPr>
          </a:p>
        </p:txBody>
      </p:sp>
      <p:sp>
        <p:nvSpPr>
          <p:cNvPr id="8" name="TextBox 15"/>
          <p:cNvSpPr txBox="1">
            <a:spLocks noChangeArrowheads="1"/>
          </p:cNvSpPr>
          <p:nvPr/>
        </p:nvSpPr>
        <p:spPr bwMode="auto">
          <a:xfrm>
            <a:off x="841375" y="1851670"/>
            <a:ext cx="7146558" cy="22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FF0000"/>
                </a:solidFill>
                <a:latin typeface="微软雅黑" pitchFamily="34" charset="-122"/>
                <a:ea typeface="微软雅黑" pitchFamily="34" charset="-122"/>
              </a:rPr>
              <a:t>2. </a:t>
            </a:r>
            <a:r>
              <a:rPr lang="zh-CN" altLang="en-US" sz="1050" b="1" dirty="0">
                <a:solidFill>
                  <a:srgbClr val="FF0000"/>
                </a:solidFill>
                <a:latin typeface="微软雅黑" pitchFamily="34" charset="-122"/>
                <a:ea typeface="微软雅黑" pitchFamily="34" charset="-122"/>
              </a:rPr>
              <a:t>可靠传输</a:t>
            </a:r>
            <a:endParaRPr lang="en-US" altLang="zh-CN" sz="1050" b="1" dirty="0">
              <a:solidFill>
                <a:srgbClr val="FF0000"/>
              </a:solidFill>
              <a:latin typeface="微软雅黑" pitchFamily="34" charset="-122"/>
              <a:ea typeface="微软雅黑" pitchFamily="34" charset="-122"/>
            </a:endParaRPr>
          </a:p>
          <a:p>
            <a:pPr marL="0" indent="0">
              <a:lnSpc>
                <a:spcPct val="150000"/>
              </a:lnSpc>
            </a:pPr>
            <a:r>
              <a:rPr lang="en-US" altLang="zh-CN" sz="1050" b="1" i="1" dirty="0">
                <a:solidFill>
                  <a:srgbClr val="262626"/>
                </a:solidFill>
                <a:latin typeface="微软雅黑" pitchFamily="34" charset="-122"/>
                <a:ea typeface="微软雅黑" pitchFamily="34" charset="-122"/>
              </a:rPr>
              <a:t>TCP</a:t>
            </a:r>
            <a:r>
              <a:rPr lang="zh-CN" altLang="en-US" sz="1050" b="1" i="1" dirty="0">
                <a:solidFill>
                  <a:srgbClr val="262626"/>
                </a:solidFill>
                <a:latin typeface="微软雅黑" pitchFamily="34" charset="-122"/>
                <a:ea typeface="微软雅黑" pitchFamily="34" charset="-122"/>
              </a:rPr>
              <a:t>采用发送应答机制</a:t>
            </a:r>
            <a:endParaRPr lang="en-US" altLang="zh-CN" sz="1050" b="1" i="1" dirty="0">
              <a:solidFill>
                <a:srgbClr val="262626"/>
              </a:solidFill>
              <a:latin typeface="微软雅黑" pitchFamily="34" charset="-122"/>
              <a:ea typeface="微软雅黑" pitchFamily="34" charset="-122"/>
            </a:endParaRPr>
          </a:p>
          <a:p>
            <a:pPr marL="0" indent="0">
              <a:lnSpc>
                <a:spcPct val="150000"/>
              </a:lnSpc>
            </a:pPr>
            <a:r>
              <a:rPr lang="zh-CN" altLang="en-US" sz="900" dirty="0">
                <a:solidFill>
                  <a:srgbClr val="262626"/>
                </a:solidFill>
                <a:latin typeface="微软雅黑" pitchFamily="34" charset="-122"/>
                <a:ea typeface="微软雅黑" pitchFamily="34" charset="-122"/>
              </a:rPr>
              <a:t>      通过</a:t>
            </a:r>
            <a:r>
              <a:rPr lang="en-US" altLang="zh-CN" sz="900" dirty="0">
                <a:solidFill>
                  <a:srgbClr val="262626"/>
                </a:solidFill>
                <a:latin typeface="微软雅黑" pitchFamily="34" charset="-122"/>
                <a:ea typeface="微软雅黑" pitchFamily="34" charset="-122"/>
              </a:rPr>
              <a:t>TCP</a:t>
            </a:r>
            <a:r>
              <a:rPr lang="zh-CN" altLang="en-US" sz="900" dirty="0">
                <a:solidFill>
                  <a:srgbClr val="262626"/>
                </a:solidFill>
                <a:latin typeface="微软雅黑" pitchFamily="34" charset="-122"/>
                <a:ea typeface="微软雅黑" pitchFamily="34" charset="-122"/>
              </a:rPr>
              <a:t>这种方式发送的每个报文段都必须得到接收方的应答才认为这个</a:t>
            </a:r>
            <a:r>
              <a:rPr lang="en-US" altLang="zh-CN" sz="900" dirty="0">
                <a:solidFill>
                  <a:srgbClr val="262626"/>
                </a:solidFill>
                <a:latin typeface="微软雅黑" pitchFamily="34" charset="-122"/>
                <a:ea typeface="微软雅黑" pitchFamily="34" charset="-122"/>
              </a:rPr>
              <a:t>TCP</a:t>
            </a:r>
            <a:r>
              <a:rPr lang="zh-CN" altLang="en-US" sz="900" dirty="0">
                <a:solidFill>
                  <a:srgbClr val="262626"/>
                </a:solidFill>
                <a:latin typeface="微软雅黑" pitchFamily="34" charset="-122"/>
                <a:ea typeface="微软雅黑" pitchFamily="34" charset="-122"/>
              </a:rPr>
              <a:t>报文段传送成功</a:t>
            </a:r>
            <a:endParaRPr lang="en-US" altLang="zh-CN" sz="900" dirty="0">
              <a:solidFill>
                <a:srgbClr val="262626"/>
              </a:solidFill>
              <a:latin typeface="微软雅黑" pitchFamily="34" charset="-122"/>
              <a:ea typeface="微软雅黑" pitchFamily="34" charset="-122"/>
            </a:endParaRPr>
          </a:p>
          <a:p>
            <a:pPr marL="0" indent="0">
              <a:lnSpc>
                <a:spcPct val="150000"/>
              </a:lnSpc>
            </a:pPr>
            <a:r>
              <a:rPr lang="zh-CN" altLang="en-US" sz="1050" b="1" i="1" dirty="0">
                <a:solidFill>
                  <a:srgbClr val="262626"/>
                </a:solidFill>
                <a:latin typeface="微软雅黑" pitchFamily="34" charset="-122"/>
                <a:ea typeface="微软雅黑" pitchFamily="34" charset="-122"/>
              </a:rPr>
              <a:t>超时重传</a:t>
            </a:r>
            <a:endParaRPr lang="en-US" altLang="zh-CN" sz="1050" b="1" i="1" dirty="0">
              <a:solidFill>
                <a:srgbClr val="262626"/>
              </a:solidFill>
              <a:latin typeface="微软雅黑" pitchFamily="34" charset="-122"/>
              <a:ea typeface="微软雅黑" pitchFamily="34" charset="-122"/>
            </a:endParaRPr>
          </a:p>
          <a:p>
            <a:pPr marL="0" indent="0">
              <a:lnSpc>
                <a:spcPct val="150000"/>
              </a:lnSpc>
            </a:pPr>
            <a:r>
              <a:rPr lang="zh-CN" altLang="en-US" sz="1050" b="1" dirty="0">
                <a:solidFill>
                  <a:srgbClr val="262626"/>
                </a:solidFill>
                <a:latin typeface="微软雅黑" pitchFamily="34" charset="-122"/>
                <a:ea typeface="微软雅黑" pitchFamily="34" charset="-122"/>
              </a:rPr>
              <a:t>     </a:t>
            </a:r>
            <a:r>
              <a:rPr lang="zh-CN" altLang="en-US" sz="900" dirty="0">
                <a:solidFill>
                  <a:srgbClr val="262626"/>
                </a:solidFill>
                <a:latin typeface="微软雅黑" pitchFamily="34" charset="-122"/>
                <a:ea typeface="微软雅黑" pitchFamily="34" charset="-122"/>
              </a:rPr>
              <a:t>发送端发送一个报文之后就会启动定时器，如果指定时间内没有得到应答就会重新发送这个报文段</a:t>
            </a:r>
            <a:endParaRPr lang="en-US" altLang="zh-CN" sz="900" dirty="0">
              <a:solidFill>
                <a:srgbClr val="262626"/>
              </a:solidFill>
              <a:latin typeface="微软雅黑" pitchFamily="34" charset="-122"/>
              <a:ea typeface="微软雅黑" pitchFamily="34" charset="-122"/>
            </a:endParaRPr>
          </a:p>
          <a:p>
            <a:pPr marL="0" indent="0">
              <a:lnSpc>
                <a:spcPct val="150000"/>
              </a:lnSpc>
            </a:pPr>
            <a:r>
              <a:rPr lang="zh-CN" altLang="en-US" sz="1050" b="1" i="1" dirty="0">
                <a:solidFill>
                  <a:srgbClr val="262626"/>
                </a:solidFill>
                <a:latin typeface="微软雅黑" pitchFamily="34" charset="-122"/>
                <a:ea typeface="微软雅黑" pitchFamily="34" charset="-122"/>
              </a:rPr>
              <a:t>错误校验</a:t>
            </a:r>
            <a:endParaRPr lang="en-US" altLang="zh-CN" sz="1050" b="1" i="1" dirty="0">
              <a:solidFill>
                <a:srgbClr val="262626"/>
              </a:solidFill>
              <a:latin typeface="微软雅黑" pitchFamily="34" charset="-122"/>
              <a:ea typeface="微软雅黑" pitchFamily="34" charset="-122"/>
            </a:endParaRPr>
          </a:p>
          <a:p>
            <a:pPr marL="0" indent="0">
              <a:lnSpc>
                <a:spcPct val="150000"/>
              </a:lnSpc>
            </a:pPr>
            <a:r>
              <a:rPr lang="zh-CN" altLang="en-US" sz="1050" b="1" i="1" dirty="0">
                <a:solidFill>
                  <a:srgbClr val="262626"/>
                </a:solidFill>
                <a:latin typeface="微软雅黑" pitchFamily="34" charset="-122"/>
                <a:ea typeface="微软雅黑" pitchFamily="34" charset="-122"/>
              </a:rPr>
              <a:t>     </a:t>
            </a:r>
            <a:r>
              <a:rPr lang="en-US" altLang="zh-CN" sz="900" dirty="0">
                <a:solidFill>
                  <a:srgbClr val="262626"/>
                </a:solidFill>
                <a:latin typeface="微软雅黑" pitchFamily="34" charset="-122"/>
                <a:ea typeface="微软雅黑" pitchFamily="34" charset="-122"/>
              </a:rPr>
              <a:t>TCP</a:t>
            </a:r>
            <a:r>
              <a:rPr lang="zh-CN" altLang="en-US" sz="900" dirty="0">
                <a:solidFill>
                  <a:srgbClr val="262626"/>
                </a:solidFill>
                <a:latin typeface="微软雅黑" pitchFamily="34" charset="-122"/>
                <a:ea typeface="微软雅黑" pitchFamily="34" charset="-122"/>
              </a:rPr>
              <a:t>用一个校验和函数来校验数据是否有错误，在发送和接收时都要计算校验和</a:t>
            </a:r>
            <a:endParaRPr lang="en-US" altLang="zh-CN" sz="900" dirty="0">
              <a:solidFill>
                <a:srgbClr val="262626"/>
              </a:solidFill>
              <a:latin typeface="微软雅黑" pitchFamily="34" charset="-122"/>
              <a:ea typeface="微软雅黑" pitchFamily="34" charset="-122"/>
            </a:endParaRPr>
          </a:p>
          <a:p>
            <a:pPr marL="0" indent="0">
              <a:lnSpc>
                <a:spcPct val="150000"/>
              </a:lnSpc>
            </a:pPr>
            <a:r>
              <a:rPr lang="zh-CN" altLang="en-US" sz="1050" b="1" i="1" dirty="0">
                <a:solidFill>
                  <a:srgbClr val="262626"/>
                </a:solidFill>
                <a:latin typeface="微软雅黑" pitchFamily="34" charset="-122"/>
                <a:ea typeface="微软雅黑" pitchFamily="34" charset="-122"/>
              </a:rPr>
              <a:t>流量控制和阻塞管理</a:t>
            </a:r>
            <a:endParaRPr lang="en-US" altLang="zh-CN" sz="1050" b="1" i="1" dirty="0">
              <a:solidFill>
                <a:srgbClr val="262626"/>
              </a:solidFill>
              <a:latin typeface="微软雅黑" pitchFamily="34" charset="-122"/>
              <a:ea typeface="微软雅黑" pitchFamily="34" charset="-122"/>
            </a:endParaRPr>
          </a:p>
          <a:p>
            <a:pPr marL="0" indent="0">
              <a:lnSpc>
                <a:spcPct val="150000"/>
              </a:lnSpc>
            </a:pPr>
            <a:r>
              <a:rPr lang="zh-CN" altLang="en-US" sz="1050" b="1" i="1" dirty="0">
                <a:solidFill>
                  <a:srgbClr val="262626"/>
                </a:solidFill>
                <a:latin typeface="微软雅黑" pitchFamily="34" charset="-122"/>
                <a:ea typeface="微软雅黑" pitchFamily="34" charset="-122"/>
              </a:rPr>
              <a:t>     </a:t>
            </a:r>
            <a:r>
              <a:rPr lang="zh-CN" altLang="en-US" sz="900" dirty="0">
                <a:solidFill>
                  <a:srgbClr val="262626"/>
                </a:solidFill>
                <a:latin typeface="微软雅黑" pitchFamily="34" charset="-122"/>
                <a:ea typeface="微软雅黑" pitchFamily="34" charset="-122"/>
              </a:rPr>
              <a:t>流量控制用来避免发送端发送过快而使得接收方来不及接收</a:t>
            </a:r>
            <a:endParaRPr lang="en-US" altLang="zh-CN" sz="90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TCP</a:t>
            </a:r>
            <a:r>
              <a:rPr lang="zh-CN" altLang="en-US" sz="2400" b="1" dirty="0">
                <a:solidFill>
                  <a:srgbClr val="595959"/>
                </a:solidFill>
                <a:latin typeface="微软雅黑" pitchFamily="34" charset="-122"/>
                <a:ea typeface="微软雅黑" pitchFamily="34" charset="-122"/>
              </a:rPr>
              <a:t>介绍</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4.5</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
        <p:nvSpPr>
          <p:cNvPr id="14" name="TextBox 15"/>
          <p:cNvSpPr txBox="1">
            <a:spLocks noChangeArrowheads="1"/>
          </p:cNvSpPr>
          <p:nvPr/>
        </p:nvSpPr>
        <p:spPr bwMode="auto">
          <a:xfrm>
            <a:off x="899592" y="1851670"/>
            <a:ext cx="7146558"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是一个</a:t>
            </a:r>
            <a:r>
              <a:rPr lang="zh-CN" altLang="en-US" sz="1050" b="1" dirty="0">
                <a:solidFill>
                  <a:srgbClr val="FF0000"/>
                </a:solidFill>
                <a:latin typeface="微软雅黑" pitchFamily="34" charset="-122"/>
                <a:ea typeface="微软雅黑" pitchFamily="34" charset="-122"/>
              </a:rPr>
              <a:t>稳定、可靠的传输协议</a:t>
            </a:r>
            <a:r>
              <a:rPr lang="zh-CN" altLang="en-US" sz="1050" dirty="0">
                <a:solidFill>
                  <a:srgbClr val="262626"/>
                </a:solidFill>
                <a:latin typeface="微软雅黑" pitchFamily="34" charset="-122"/>
                <a:ea typeface="微软雅黑" pitchFamily="34" charset="-122"/>
              </a:rPr>
              <a:t>，常用于对数据进行准确无误的传输，比如</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文件下载，浏览器上网。</a:t>
            </a:r>
            <a:endParaRPr lang="en-US" altLang="zh-CN" sz="105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他的特点是：</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200" b="1" dirty="0">
                <a:solidFill>
                  <a:srgbClr val="FF0000"/>
                </a:solidFill>
                <a:latin typeface="微软雅黑" pitchFamily="34" charset="-122"/>
                <a:ea typeface="微软雅黑" pitchFamily="34" charset="-122"/>
              </a:rPr>
              <a:t>1.</a:t>
            </a:r>
            <a:r>
              <a:rPr lang="zh-CN" altLang="en-US" sz="1200" b="1" dirty="0">
                <a:solidFill>
                  <a:srgbClr val="FF0000"/>
                </a:solidFill>
                <a:latin typeface="微软雅黑" pitchFamily="34" charset="-122"/>
                <a:ea typeface="微软雅黑" pitchFamily="34" charset="-122"/>
              </a:rPr>
              <a:t> 面向连接</a:t>
            </a:r>
            <a:endParaRPr lang="en-US" altLang="zh-CN" sz="1200" b="1" dirty="0">
              <a:solidFill>
                <a:srgbClr val="FF0000"/>
              </a:solidFill>
              <a:latin typeface="微软雅黑" pitchFamily="34" charset="-122"/>
              <a:ea typeface="微软雅黑" pitchFamily="34" charset="-122"/>
            </a:endParaRPr>
          </a:p>
          <a:p>
            <a:pPr marL="0" indent="0">
              <a:lnSpc>
                <a:spcPct val="150000"/>
              </a:lnSpc>
            </a:pPr>
            <a:r>
              <a:rPr lang="en-US" altLang="zh-CN" sz="1200" b="1" dirty="0">
                <a:solidFill>
                  <a:srgbClr val="FF0000"/>
                </a:solidFill>
                <a:latin typeface="微软雅黑" pitchFamily="34" charset="-122"/>
                <a:ea typeface="微软雅黑" pitchFamily="34" charset="-122"/>
              </a:rPr>
              <a:t>2. </a:t>
            </a:r>
            <a:r>
              <a:rPr lang="zh-CN" altLang="en-US" sz="1200" b="1" dirty="0">
                <a:solidFill>
                  <a:srgbClr val="FF0000"/>
                </a:solidFill>
                <a:latin typeface="微软雅黑" pitchFamily="34" charset="-122"/>
                <a:ea typeface="微软雅黑" pitchFamily="34" charset="-122"/>
              </a:rPr>
              <a:t>可靠传输</a:t>
            </a:r>
            <a:endParaRPr lang="en-US" altLang="zh-CN" sz="1200" b="1" dirty="0">
              <a:solidFill>
                <a:srgbClr val="FF0000"/>
              </a:solidFill>
              <a:latin typeface="微软雅黑" pitchFamily="34" charset="-122"/>
              <a:ea typeface="微软雅黑" pitchFamily="34" charset="-122"/>
            </a:endParaRPr>
          </a:p>
          <a:p>
            <a:pPr marL="0" indent="0">
              <a:lnSpc>
                <a:spcPct val="150000"/>
              </a:lnSpc>
            </a:pPr>
            <a:r>
              <a:rPr lang="zh-CN" altLang="en-US" sz="1000" dirty="0">
                <a:solidFill>
                  <a:srgbClr val="262626"/>
                </a:solidFill>
                <a:latin typeface="微软雅黑" pitchFamily="34" charset="-122"/>
                <a:ea typeface="微软雅黑" pitchFamily="34" charset="-122"/>
              </a:rPr>
              <a:t>     </a:t>
            </a:r>
            <a:r>
              <a:rPr lang="en-US" altLang="zh-CN" sz="1000" dirty="0">
                <a:solidFill>
                  <a:srgbClr val="262626"/>
                </a:solidFill>
                <a:latin typeface="微软雅黑" pitchFamily="34" charset="-122"/>
                <a:ea typeface="微软雅黑" pitchFamily="34" charset="-122"/>
              </a:rPr>
              <a:t>TCP</a:t>
            </a:r>
            <a:r>
              <a:rPr lang="zh-CN" altLang="en-US" sz="1000" dirty="0">
                <a:solidFill>
                  <a:srgbClr val="262626"/>
                </a:solidFill>
                <a:latin typeface="微软雅黑" pitchFamily="34" charset="-122"/>
                <a:ea typeface="微软雅黑" pitchFamily="34" charset="-122"/>
              </a:rPr>
              <a:t>采用发送应答机制</a:t>
            </a:r>
            <a:endParaRPr lang="en-US" altLang="zh-CN" sz="1000" dirty="0">
              <a:solidFill>
                <a:srgbClr val="262626"/>
              </a:solidFill>
              <a:latin typeface="微软雅黑" pitchFamily="34" charset="-122"/>
              <a:ea typeface="微软雅黑" pitchFamily="34" charset="-122"/>
            </a:endParaRPr>
          </a:p>
          <a:p>
            <a:pPr marL="0" indent="0">
              <a:lnSpc>
                <a:spcPct val="150000"/>
              </a:lnSpc>
            </a:pPr>
            <a:r>
              <a:rPr lang="zh-CN" altLang="en-US" sz="1000" dirty="0">
                <a:solidFill>
                  <a:srgbClr val="262626"/>
                </a:solidFill>
                <a:latin typeface="微软雅黑" pitchFamily="34" charset="-122"/>
                <a:ea typeface="微软雅黑" pitchFamily="34" charset="-122"/>
              </a:rPr>
              <a:t>     超时重传</a:t>
            </a:r>
            <a:endParaRPr lang="en-US" altLang="zh-CN" sz="1000" dirty="0">
              <a:solidFill>
                <a:srgbClr val="262626"/>
              </a:solidFill>
              <a:latin typeface="微软雅黑" pitchFamily="34" charset="-122"/>
              <a:ea typeface="微软雅黑" pitchFamily="34" charset="-122"/>
            </a:endParaRPr>
          </a:p>
          <a:p>
            <a:pPr marL="0" indent="0">
              <a:lnSpc>
                <a:spcPct val="150000"/>
              </a:lnSpc>
            </a:pPr>
            <a:r>
              <a:rPr lang="zh-CN" altLang="en-US" sz="1000" dirty="0">
                <a:solidFill>
                  <a:srgbClr val="262626"/>
                </a:solidFill>
                <a:latin typeface="微软雅黑" pitchFamily="34" charset="-122"/>
                <a:ea typeface="微软雅黑" pitchFamily="34" charset="-122"/>
              </a:rPr>
              <a:t>     错误校验</a:t>
            </a:r>
            <a:endParaRPr lang="en-US" altLang="zh-CN" sz="1000" dirty="0">
              <a:solidFill>
                <a:srgbClr val="262626"/>
              </a:solidFill>
              <a:latin typeface="微软雅黑" pitchFamily="34" charset="-122"/>
              <a:ea typeface="微软雅黑" pitchFamily="34" charset="-122"/>
            </a:endParaRPr>
          </a:p>
          <a:p>
            <a:pPr marL="0" indent="0">
              <a:lnSpc>
                <a:spcPct val="150000"/>
              </a:lnSpc>
            </a:pPr>
            <a:r>
              <a:rPr lang="zh-CN" altLang="en-US" sz="1000" dirty="0">
                <a:solidFill>
                  <a:srgbClr val="262626"/>
                </a:solidFill>
                <a:latin typeface="微软雅黑" pitchFamily="34" charset="-122"/>
                <a:ea typeface="微软雅黑" pitchFamily="34" charset="-122"/>
              </a:rPr>
              <a:t>     流量控制和阻塞管理</a:t>
            </a:r>
            <a:endParaRPr lang="en-US" altLang="zh-CN" sz="100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a:t>
            </a:r>
            <a:r>
              <a:rPr lang="en-US" altLang="zh-CN" sz="2400" b="1" dirty="0">
                <a:solidFill>
                  <a:srgbClr val="000000"/>
                </a:solidFill>
                <a:latin typeface="微软雅黑" pitchFamily="34" charset="-122"/>
                <a:ea typeface="微软雅黑" pitchFamily="34" charset="-122"/>
              </a:rPr>
              <a:t>TCP</a:t>
            </a:r>
            <a:r>
              <a:rPr lang="zh-CN" altLang="en-US" sz="2400" b="1" dirty="0">
                <a:solidFill>
                  <a:srgbClr val="000000"/>
                </a:solidFill>
                <a:latin typeface="微软雅黑" pitchFamily="34" charset="-122"/>
                <a:ea typeface="微软雅黑" pitchFamily="34" charset="-122"/>
              </a:rPr>
              <a:t>的介绍</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1174727" y="1851670"/>
            <a:ext cx="7992888" cy="79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的概念是：</a:t>
            </a:r>
            <a:r>
              <a:rPr lang="en-US" altLang="zh-CN" sz="1050" dirty="0">
                <a:latin typeface="微软雅黑" pitchFamily="34" charset="-122"/>
                <a:ea typeface="微软雅黑" pitchFamily="34" charset="-122"/>
              </a:rPr>
              <a:t> ____________________________________________________________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TCP</a:t>
            </a:r>
            <a:r>
              <a:rPr lang="zh-CN" altLang="en-US" sz="1050" dirty="0">
                <a:latin typeface="微软雅黑" pitchFamily="34" charset="-122"/>
                <a:ea typeface="微软雅黑" pitchFamily="34" charset="-122"/>
              </a:rPr>
              <a:t>通信的步骤：</a:t>
            </a:r>
            <a:r>
              <a:rPr lang="en-US" altLang="zh-CN" sz="1050" dirty="0">
                <a:latin typeface="微软雅黑" pitchFamily="34" charset="-122"/>
                <a:ea typeface="微软雅黑" pitchFamily="34" charset="-122"/>
              </a:rPr>
              <a:t>1.__________ 2.__________ 3.__________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TCP</a:t>
            </a:r>
            <a:r>
              <a:rPr lang="zh-CN" altLang="en-US" sz="1050" dirty="0">
                <a:latin typeface="微软雅黑" pitchFamily="34" charset="-122"/>
                <a:ea typeface="微软雅黑" pitchFamily="34" charset="-122"/>
              </a:rPr>
              <a:t>的特点是：</a:t>
            </a:r>
            <a:r>
              <a:rPr lang="en-US" altLang="zh-CN" sz="1050" dirty="0">
                <a:latin typeface="微软雅黑" pitchFamily="34" charset="-122"/>
                <a:ea typeface="微软雅黑" pitchFamily="34" charset="-122"/>
              </a:rPr>
              <a:t>______ </a:t>
            </a:r>
            <a:r>
              <a:rPr lang="zh-CN" altLang="en-US" sz="1050" dirty="0">
                <a:latin typeface="微软雅黑" pitchFamily="34" charset="-122"/>
                <a:ea typeface="微软雅黑" pitchFamily="34" charset="-122"/>
              </a:rPr>
              <a:t>和 </a:t>
            </a:r>
            <a:r>
              <a:rPr lang="en-US" altLang="zh-CN" sz="1050" dirty="0">
                <a:latin typeface="微软雅黑" pitchFamily="34" charset="-122"/>
                <a:ea typeface="微软雅黑" pitchFamily="34" charset="-122"/>
              </a:rPr>
              <a:t>______</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4.6</a:t>
            </a:r>
            <a:r>
              <a:rPr lang="zh-CN" altLang="en-US" b="1" dirty="0">
                <a:solidFill>
                  <a:srgbClr val="404040"/>
                </a:solidFill>
                <a:latin typeface="微软雅黑" pitchFamily="34" charset="-122"/>
                <a:ea typeface="微软雅黑" pitchFamily="34" charset="-122"/>
              </a:rPr>
              <a:t> 知识检测</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949011"/>
            <a:ext cx="7560840"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将具有独立功能的多台计算机通过通信线路和通信设备连接起来，在网络管理软件及网络通信协议下，</a:t>
            </a:r>
            <a:r>
              <a:rPr lang="zh-CN" altLang="en-US" sz="1050" b="1" dirty="0">
                <a:solidFill>
                  <a:srgbClr val="FF0000"/>
                </a:solidFill>
                <a:latin typeface="微软雅黑" pitchFamily="34" charset="-122"/>
                <a:ea typeface="微软雅黑" pitchFamily="34" charset="-122"/>
              </a:rPr>
              <a:t>实现资源共享和信息传递的虚拟平台</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1.1</a:t>
            </a:r>
            <a:r>
              <a:rPr lang="zh-CN" altLang="en-US" b="1" dirty="0">
                <a:solidFill>
                  <a:srgbClr val="404040"/>
                </a:solidFill>
                <a:latin typeface="微软雅黑" pitchFamily="34" charset="-122"/>
                <a:ea typeface="微软雅黑" pitchFamily="34" charset="-122"/>
              </a:rPr>
              <a:t> 网络的概念</a:t>
            </a:r>
            <a:endParaRPr lang="zh-CN" altLang="en-US" b="1" dirty="0">
              <a:solidFill>
                <a:srgbClr val="404040"/>
              </a:solidFill>
              <a:latin typeface="微软雅黑" pitchFamily="34" charset="-122"/>
              <a:ea typeface="微软雅黑" pitchFamily="34" charset="-122"/>
            </a:endParaRPr>
          </a:p>
        </p:txBody>
      </p:sp>
      <p:pic>
        <p:nvPicPr>
          <p:cNvPr id="2" name="图片 1"/>
          <p:cNvPicPr>
            <a:picLocks noChangeAspect="1"/>
          </p:cNvPicPr>
          <p:nvPr/>
        </p:nvPicPr>
        <p:blipFill>
          <a:blip r:embed="rId1"/>
          <a:stretch>
            <a:fillRect/>
          </a:stretch>
        </p:blipFill>
        <p:spPr>
          <a:xfrm>
            <a:off x="3131840" y="2572459"/>
            <a:ext cx="3096344" cy="2375555"/>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4. </a:t>
            </a:r>
            <a:r>
              <a:rPr lang="en-US" altLang="zh-CN" sz="2400" b="1" dirty="0">
                <a:solidFill>
                  <a:srgbClr val="000000"/>
                </a:solidFill>
                <a:latin typeface="微软雅黑" pitchFamily="34" charset="-122"/>
                <a:ea typeface="微软雅黑" pitchFamily="34" charset="-122"/>
              </a:rPr>
              <a:t>TCP</a:t>
            </a:r>
            <a:r>
              <a:rPr lang="zh-CN" altLang="en-US" sz="2400" b="1" dirty="0">
                <a:solidFill>
                  <a:srgbClr val="000000"/>
                </a:solidFill>
                <a:latin typeface="微软雅黑" pitchFamily="34" charset="-122"/>
                <a:ea typeface="微软雅黑" pitchFamily="34" charset="-122"/>
              </a:rPr>
              <a:t>的介绍</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1174727" y="1851670"/>
            <a:ext cx="7992888" cy="79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的概念是：简称</a:t>
            </a:r>
            <a:r>
              <a:rPr lang="zh-CN" altLang="en-US" sz="1050" b="1" dirty="0">
                <a:solidFill>
                  <a:srgbClr val="FF0000"/>
                </a:solidFill>
                <a:latin typeface="微软雅黑" pitchFamily="34" charset="-122"/>
                <a:ea typeface="微软雅黑" pitchFamily="34" charset="-122"/>
              </a:rPr>
              <a:t>传输控制协议</a:t>
            </a:r>
            <a:r>
              <a:rPr lang="zh-CN" altLang="en-US" sz="1050" dirty="0">
                <a:solidFill>
                  <a:srgbClr val="262626"/>
                </a:solidFill>
                <a:latin typeface="微软雅黑" pitchFamily="34" charset="-122"/>
                <a:ea typeface="微软雅黑" pitchFamily="34" charset="-122"/>
              </a:rPr>
              <a:t>，它是一种</a:t>
            </a:r>
            <a:r>
              <a:rPr lang="zh-CN" altLang="en-US" sz="1050" b="1" dirty="0">
                <a:solidFill>
                  <a:srgbClr val="FF0000"/>
                </a:solidFill>
                <a:latin typeface="微软雅黑" pitchFamily="34" charset="-122"/>
                <a:ea typeface="微软雅黑" pitchFamily="34" charset="-122"/>
              </a:rPr>
              <a:t>面向连接的</a:t>
            </a:r>
            <a:r>
              <a:rPr lang="zh-CN" altLang="en-US" sz="1050" dirty="0">
                <a:solidFill>
                  <a:srgbClr val="262626"/>
                </a:solidFill>
                <a:latin typeface="微软雅黑" pitchFamily="34" charset="-122"/>
                <a:ea typeface="微软雅黑" pitchFamily="34" charset="-122"/>
              </a:rPr>
              <a:t>、</a:t>
            </a:r>
            <a:r>
              <a:rPr lang="zh-CN" altLang="en-US" sz="1050" b="1" dirty="0">
                <a:solidFill>
                  <a:srgbClr val="FF0000"/>
                </a:solidFill>
                <a:latin typeface="微软雅黑" pitchFamily="34" charset="-122"/>
                <a:ea typeface="微软雅黑" pitchFamily="34" charset="-122"/>
              </a:rPr>
              <a:t>可靠的</a:t>
            </a:r>
            <a:r>
              <a:rPr lang="zh-CN" altLang="en-US" sz="1050" dirty="0">
                <a:solidFill>
                  <a:srgbClr val="262626"/>
                </a:solidFill>
                <a:latin typeface="微软雅黑" pitchFamily="34" charset="-122"/>
                <a:ea typeface="微软雅黑" pitchFamily="34" charset="-122"/>
              </a:rPr>
              <a:t>、</a:t>
            </a:r>
            <a:r>
              <a:rPr lang="zh-CN" altLang="en-US" sz="1050" b="1" dirty="0">
                <a:solidFill>
                  <a:srgbClr val="FF0000"/>
                </a:solidFill>
                <a:latin typeface="微软雅黑" pitchFamily="34" charset="-122"/>
                <a:ea typeface="微软雅黑" pitchFamily="34" charset="-122"/>
              </a:rPr>
              <a:t>基于字节流的传输层通信协议</a:t>
            </a:r>
            <a:r>
              <a:rPr lang="zh-CN" altLang="en-US" sz="1050" dirty="0">
                <a:solidFill>
                  <a:srgbClr val="262626"/>
                </a:solidFill>
                <a:latin typeface="微软雅黑" pitchFamily="34" charset="-122"/>
                <a:ea typeface="微软雅黑" pitchFamily="34" charset="-122"/>
              </a:rPr>
              <a:t>。 </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TCP</a:t>
            </a:r>
            <a:r>
              <a:rPr lang="zh-CN" altLang="en-US" sz="1050" dirty="0">
                <a:latin typeface="微软雅黑" pitchFamily="34" charset="-122"/>
                <a:ea typeface="微软雅黑" pitchFamily="34" charset="-122"/>
              </a:rPr>
              <a:t>通信的步骤：</a:t>
            </a:r>
            <a:r>
              <a:rPr lang="en-US" altLang="zh-CN" sz="1050" dirty="0">
                <a:latin typeface="微软雅黑" pitchFamily="34" charset="-122"/>
                <a:ea typeface="微软雅黑" pitchFamily="34" charset="-122"/>
              </a:rPr>
              <a:t>1.</a:t>
            </a:r>
            <a:r>
              <a:rPr lang="zh-CN" altLang="en-US" sz="1050" b="1" dirty="0">
                <a:solidFill>
                  <a:srgbClr val="FF0000"/>
                </a:solidFill>
                <a:latin typeface="微软雅黑" pitchFamily="34" charset="-122"/>
                <a:ea typeface="微软雅黑" pitchFamily="34" charset="-122"/>
              </a:rPr>
              <a:t>创建连接</a:t>
            </a:r>
            <a:r>
              <a:rPr lang="zh-CN" altLang="en-US" sz="1050" dirty="0">
                <a:latin typeface="微软雅黑" pitchFamily="34" charset="-122"/>
                <a:ea typeface="微软雅黑" pitchFamily="34" charset="-122"/>
              </a:rPr>
              <a:t> </a:t>
            </a:r>
            <a:r>
              <a:rPr lang="en-US" altLang="zh-CN" sz="1050" dirty="0">
                <a:latin typeface="微软雅黑" pitchFamily="34" charset="-122"/>
                <a:ea typeface="微软雅黑" pitchFamily="34" charset="-122"/>
              </a:rPr>
              <a:t>2.</a:t>
            </a:r>
            <a:r>
              <a:rPr lang="zh-CN" altLang="en-US" sz="1050" b="1" dirty="0">
                <a:solidFill>
                  <a:srgbClr val="FF0000"/>
                </a:solidFill>
                <a:latin typeface="微软雅黑" pitchFamily="34" charset="-122"/>
                <a:ea typeface="微软雅黑" pitchFamily="34" charset="-122"/>
              </a:rPr>
              <a:t>发送数据</a:t>
            </a:r>
            <a:r>
              <a:rPr lang="en-US" altLang="zh-CN" sz="1050" b="1" dirty="0">
                <a:solidFill>
                  <a:srgbClr val="FF0000"/>
                </a:solidFill>
                <a:latin typeface="微软雅黑" pitchFamily="34" charset="-122"/>
                <a:ea typeface="微软雅黑" pitchFamily="34" charset="-122"/>
              </a:rPr>
              <a:t> </a:t>
            </a:r>
            <a:r>
              <a:rPr lang="en-US" altLang="zh-CN" sz="1050" dirty="0">
                <a:latin typeface="微软雅黑" pitchFamily="34" charset="-122"/>
                <a:ea typeface="微软雅黑" pitchFamily="34" charset="-122"/>
              </a:rPr>
              <a:t>3.</a:t>
            </a:r>
            <a:r>
              <a:rPr lang="zh-CN" altLang="en-US" sz="1050" b="1" dirty="0">
                <a:solidFill>
                  <a:srgbClr val="FF0000"/>
                </a:solidFill>
                <a:latin typeface="微软雅黑" pitchFamily="34" charset="-122"/>
                <a:ea typeface="微软雅黑" pitchFamily="34" charset="-122"/>
              </a:rPr>
              <a:t>关闭连接</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a:p>
            <a:pPr marL="0" indent="0">
              <a:lnSpc>
                <a:spcPct val="150000"/>
              </a:lnSpc>
            </a:pPr>
            <a:r>
              <a:rPr lang="en-US" altLang="zh-CN" sz="1050" dirty="0">
                <a:latin typeface="微软雅黑" pitchFamily="34" charset="-122"/>
                <a:ea typeface="微软雅黑" pitchFamily="34" charset="-122"/>
              </a:rPr>
              <a:t>TCP</a:t>
            </a:r>
            <a:r>
              <a:rPr lang="zh-CN" altLang="en-US" sz="1050" dirty="0">
                <a:latin typeface="微软雅黑" pitchFamily="34" charset="-122"/>
                <a:ea typeface="微软雅黑" pitchFamily="34" charset="-122"/>
              </a:rPr>
              <a:t>的特点是：</a:t>
            </a:r>
            <a:r>
              <a:rPr lang="zh-CN" altLang="en-US" sz="1050" b="1" dirty="0">
                <a:solidFill>
                  <a:srgbClr val="FF0000"/>
                </a:solidFill>
                <a:latin typeface="微软雅黑" pitchFamily="34" charset="-122"/>
                <a:ea typeface="微软雅黑" pitchFamily="34" charset="-122"/>
              </a:rPr>
              <a:t>面向连接</a:t>
            </a:r>
            <a:r>
              <a:rPr lang="en-US" altLang="zh-CN" sz="1050" b="1" dirty="0">
                <a:solidFill>
                  <a:srgbClr val="FF0000"/>
                </a:solidFill>
                <a:latin typeface="微软雅黑" pitchFamily="34" charset="-122"/>
                <a:ea typeface="微软雅黑" pitchFamily="34" charset="-122"/>
              </a:rPr>
              <a:t> </a:t>
            </a:r>
            <a:r>
              <a:rPr lang="zh-CN" altLang="en-US" sz="1050" dirty="0">
                <a:latin typeface="微软雅黑" pitchFamily="34" charset="-122"/>
                <a:ea typeface="微软雅黑" pitchFamily="34" charset="-122"/>
              </a:rPr>
              <a:t>和 </a:t>
            </a:r>
            <a:r>
              <a:rPr lang="zh-CN" altLang="en-US" sz="1050" b="1" dirty="0">
                <a:solidFill>
                  <a:srgbClr val="FF0000"/>
                </a:solidFill>
                <a:latin typeface="微软雅黑" pitchFamily="34" charset="-122"/>
                <a:ea typeface="微软雅黑" pitchFamily="34" charset="-122"/>
              </a:rPr>
              <a:t>可靠传输</a:t>
            </a:r>
            <a:r>
              <a:rPr lang="zh-CN" altLang="en-US" sz="1050" dirty="0">
                <a:latin typeface="微软雅黑" pitchFamily="34" charset="-122"/>
                <a:ea typeface="微软雅黑" pitchFamily="34" charset="-122"/>
              </a:rPr>
              <a:t>。</a:t>
            </a:r>
            <a:endParaRPr lang="en-US" altLang="zh-CN" sz="1050" dirty="0">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4.7</a:t>
            </a:r>
            <a:r>
              <a:rPr lang="zh-CN" altLang="en-US" b="1" dirty="0">
                <a:solidFill>
                  <a:srgbClr val="404040"/>
                </a:solidFill>
                <a:latin typeface="微软雅黑" pitchFamily="34" charset="-122"/>
                <a:ea typeface="微软雅黑" pitchFamily="34" charset="-122"/>
              </a:rPr>
              <a:t> 答案解析</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Python3</a:t>
            </a:r>
            <a:r>
              <a:rPr lang="zh-CN" altLang="en-US" sz="2000" b="1" dirty="0">
                <a:latin typeface="微软雅黑" pitchFamily="34" charset="-122"/>
                <a:ea typeface="微软雅黑" pitchFamily="34" charset="-122"/>
              </a:rPr>
              <a:t>中编码的转换</a:t>
            </a:r>
            <a:endParaRPr lang="zh-CN" altLang="en-US" sz="14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en-US" altLang="zh-CN" sz="12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5. </a:t>
            </a:r>
            <a:r>
              <a:rPr lang="en-US" altLang="zh-CN" sz="2400" b="1" dirty="0">
                <a:latin typeface="微软雅黑" pitchFamily="34" charset="-122"/>
                <a:ea typeface="微软雅黑" pitchFamily="34" charset="-122"/>
              </a:rPr>
              <a:t>Python3</a:t>
            </a:r>
            <a:r>
              <a:rPr lang="zh-CN" altLang="en-US" sz="2400" b="1" dirty="0">
                <a:latin typeface="微软雅黑" pitchFamily="34" charset="-122"/>
                <a:ea typeface="微软雅黑" pitchFamily="34" charset="-122"/>
              </a:rPr>
              <a:t>中编码的转换</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5.1 python3</a:t>
            </a:r>
            <a:r>
              <a:rPr lang="zh-CN" altLang="en-US" b="1" dirty="0">
                <a:solidFill>
                  <a:srgbClr val="404040"/>
                </a:solidFill>
                <a:latin typeface="微软雅黑" pitchFamily="34" charset="-122"/>
                <a:ea typeface="微软雅黑" pitchFamily="34" charset="-122"/>
              </a:rPr>
              <a:t>编码转化</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数据在网络中传输的数据格式是什么？</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网络数据的传输</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1187624" y="172134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itchFamily="34" charset="-122"/>
                <a:ea typeface="微软雅黑" pitchFamily="34" charset="-122"/>
              </a:rPr>
              <a:t>网络传输是以二进制数据进行传输的</a:t>
            </a:r>
            <a:endParaRPr lang="en-US" altLang="zh-CN" sz="1050" dirty="0">
              <a:solidFill>
                <a:srgbClr val="262626"/>
              </a:solidFill>
              <a:latin typeface="微软雅黑" pitchFamily="34" charset="-122"/>
              <a:ea typeface="微软雅黑" pitchFamily="34" charset="-122"/>
            </a:endParaRPr>
          </a:p>
        </p:txBody>
      </p:sp>
      <p:sp>
        <p:nvSpPr>
          <p:cNvPr id="12" name="矩形 11"/>
          <p:cNvSpPr>
            <a:spLocks noChangeArrowheads="1"/>
          </p:cNvSpPr>
          <p:nvPr/>
        </p:nvSpPr>
        <p:spPr bwMode="auto">
          <a:xfrm>
            <a:off x="852339" y="2779073"/>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FF0000"/>
                </a:solidFill>
                <a:latin typeface="微软雅黑" pitchFamily="34" charset="-122"/>
                <a:ea typeface="微软雅黑" pitchFamily="34" charset="-122"/>
              </a:rPr>
              <a:t>提示：</a:t>
            </a:r>
            <a:endParaRPr lang="zh-CN" altLang="zh-CN" sz="1400" b="1" dirty="0">
              <a:solidFill>
                <a:srgbClr val="FF0000"/>
              </a:solidFill>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4788024" y="1131888"/>
            <a:ext cx="2972677" cy="1721345"/>
          </a:xfrm>
          <a:prstGeom prst="rect">
            <a:avLst/>
          </a:prstGeom>
        </p:spPr>
      </p:pic>
      <p:sp>
        <p:nvSpPr>
          <p:cNvPr id="4" name="文本框 3"/>
          <p:cNvSpPr txBox="1"/>
          <p:nvPr/>
        </p:nvSpPr>
        <p:spPr>
          <a:xfrm>
            <a:off x="1213976" y="3449296"/>
            <a:ext cx="4743606" cy="334707"/>
          </a:xfrm>
          <a:prstGeom prst="rect">
            <a:avLst/>
          </a:prstGeom>
          <a:noFill/>
        </p:spPr>
        <p:txBody>
          <a:bodyPr wrap="none" rtlCol="0">
            <a:spAutoFit/>
          </a:body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itchFamily="34" charset="-122"/>
                <a:ea typeface="微软雅黑" pitchFamily="34" charset="-122"/>
              </a:rPr>
              <a:t>在网络传输数据的时候，数据需要先编码转化为二进制（</a:t>
            </a:r>
            <a:r>
              <a:rPr lang="en-US" altLang="zh-CN" sz="1050" dirty="0">
                <a:solidFill>
                  <a:srgbClr val="262626"/>
                </a:solidFill>
                <a:latin typeface="微软雅黑" pitchFamily="34" charset="-122"/>
                <a:ea typeface="微软雅黑" pitchFamily="34" charset="-122"/>
              </a:rPr>
              <a:t>bytes</a:t>
            </a:r>
            <a:r>
              <a:rPr lang="zh-CN" altLang="en-US" sz="1050" dirty="0">
                <a:solidFill>
                  <a:srgbClr val="262626"/>
                </a:solidFill>
                <a:latin typeface="微软雅黑" pitchFamily="34" charset="-122"/>
                <a:ea typeface="微软雅黑" pitchFamily="34" charset="-122"/>
              </a:rPr>
              <a:t>）数据类型</a:t>
            </a:r>
            <a:endParaRPr lang="zh-CN" altLang="en-US" sz="1050" dirty="0">
              <a:solidFill>
                <a:srgbClr val="262626"/>
              </a:solidFill>
              <a:latin typeface="微软雅黑" pitchFamily="34" charset="-122"/>
              <a:ea typeface="微软雅黑" pitchFamily="34" charset="-122"/>
            </a:endParaRPr>
          </a:p>
        </p:txBody>
      </p:sp>
      <p:sp>
        <p:nvSpPr>
          <p:cNvPr id="10"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5. </a:t>
            </a:r>
            <a:r>
              <a:rPr lang="en-US" altLang="zh-CN" sz="2400" b="1" dirty="0">
                <a:latin typeface="微软雅黑" pitchFamily="34" charset="-122"/>
                <a:ea typeface="微软雅黑" pitchFamily="34" charset="-122"/>
              </a:rPr>
              <a:t>Python3</a:t>
            </a:r>
            <a:r>
              <a:rPr lang="zh-CN" altLang="en-US" sz="2400" b="1" dirty="0">
                <a:latin typeface="微软雅黑" pitchFamily="34" charset="-122"/>
                <a:ea typeface="微软雅黑" pitchFamily="34" charset="-122"/>
              </a:rPr>
              <a:t>中编码的转换</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数据的编码转化</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pic>
        <p:nvPicPr>
          <p:cNvPr id="2" name="图片 1"/>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2123852" y="1547386"/>
            <a:ext cx="4464496" cy="2728923"/>
          </a:xfrm>
          <a:prstGeom prst="rect">
            <a:avLst/>
          </a:prstGeom>
        </p:spPr>
      </p:pic>
      <p:sp>
        <p:nvSpPr>
          <p:cNvPr id="5"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5. </a:t>
            </a:r>
            <a:r>
              <a:rPr lang="en-US" altLang="zh-CN" sz="2400" b="1" dirty="0">
                <a:latin typeface="微软雅黑" pitchFamily="34" charset="-122"/>
                <a:ea typeface="微软雅黑" pitchFamily="34" charset="-122"/>
              </a:rPr>
              <a:t>Python3</a:t>
            </a:r>
            <a:r>
              <a:rPr lang="zh-CN" altLang="en-US" sz="2400" b="1" dirty="0">
                <a:latin typeface="微软雅黑" pitchFamily="34" charset="-122"/>
                <a:ea typeface="微软雅黑" pitchFamily="34" charset="-122"/>
              </a:rPr>
              <a:t>中编码的转换</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数据的编码转化</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12" name="矩形 11"/>
          <p:cNvSpPr>
            <a:spLocks noChangeArrowheads="1"/>
          </p:cNvSpPr>
          <p:nvPr/>
        </p:nvSpPr>
        <p:spPr bwMode="auto">
          <a:xfrm>
            <a:off x="852339" y="2779073"/>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FF0000"/>
                </a:solidFill>
                <a:latin typeface="微软雅黑" pitchFamily="34" charset="-122"/>
                <a:ea typeface="微软雅黑" pitchFamily="34" charset="-122"/>
              </a:rPr>
              <a:t>提示：</a:t>
            </a:r>
            <a:endParaRPr lang="zh-CN" altLang="zh-CN" sz="1400" b="1" dirty="0">
              <a:solidFill>
                <a:srgbClr val="FF0000"/>
              </a:solidFill>
              <a:latin typeface="微软雅黑" pitchFamily="34" charset="-122"/>
              <a:ea typeface="微软雅黑" pitchFamily="34" charset="-122"/>
            </a:endParaRPr>
          </a:p>
        </p:txBody>
      </p:sp>
      <p:sp>
        <p:nvSpPr>
          <p:cNvPr id="13" name="TextBox 15"/>
          <p:cNvSpPr txBox="1">
            <a:spLocks noChangeArrowheads="1"/>
          </p:cNvSpPr>
          <p:nvPr/>
        </p:nvSpPr>
        <p:spPr bwMode="auto">
          <a:xfrm>
            <a:off x="1245230" y="3219249"/>
            <a:ext cx="6913264"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en-US" altLang="zh-CN" sz="1050" dirty="0" err="1">
                <a:latin typeface="微软雅黑" pitchFamily="34" charset="-122"/>
                <a:ea typeface="微软雅黑" pitchFamily="34" charset="-122"/>
              </a:rPr>
              <a:t>encoed</a:t>
            </a:r>
            <a:r>
              <a:rPr lang="en-US" altLang="zh-CN" sz="1050" dirty="0">
                <a:latin typeface="微软雅黑" pitchFamily="34" charset="-122"/>
                <a:ea typeface="微软雅黑" pitchFamily="34" charset="-122"/>
              </a:rPr>
              <a:t>()</a:t>
            </a:r>
            <a:r>
              <a:rPr lang="zh-CN" altLang="en-US" sz="1050" dirty="0">
                <a:latin typeface="微软雅黑" pitchFamily="34" charset="-122"/>
                <a:ea typeface="微软雅黑" pitchFamily="34" charset="-122"/>
              </a:rPr>
              <a:t>和</a:t>
            </a:r>
            <a:r>
              <a:rPr lang="en-US" altLang="zh-CN" sz="1050" dirty="0">
                <a:latin typeface="微软雅黑" pitchFamily="34" charset="-122"/>
                <a:ea typeface="微软雅黑" pitchFamily="34" charset="-122"/>
              </a:rPr>
              <a:t>decode()</a:t>
            </a:r>
            <a:r>
              <a:rPr lang="zh-CN" altLang="en-US" sz="1050" dirty="0">
                <a:latin typeface="微软雅黑" pitchFamily="34" charset="-122"/>
                <a:ea typeface="微软雅黑" pitchFamily="34" charset="-122"/>
              </a:rPr>
              <a:t>函数可以接受参数</a:t>
            </a:r>
            <a:r>
              <a:rPr lang="en-US" altLang="zh-CN" sz="1050" dirty="0">
                <a:latin typeface="微软雅黑" pitchFamily="34" charset="-122"/>
                <a:ea typeface="微软雅黑" pitchFamily="34" charset="-122"/>
              </a:rPr>
              <a:t>,encoding</a:t>
            </a:r>
            <a:r>
              <a:rPr lang="zh-CN" altLang="en-US" sz="1050" dirty="0">
                <a:latin typeface="微软雅黑" pitchFamily="34" charset="-122"/>
                <a:ea typeface="微软雅黑" pitchFamily="34" charset="-122"/>
              </a:rPr>
              <a:t>是指在编解码过程中使用的编码方案。</a:t>
            </a:r>
            <a:endParaRPr lang="en-US" altLang="zh-CN" sz="1050" dirty="0">
              <a:latin typeface="微软雅黑" pitchFamily="34" charset="-122"/>
              <a:ea typeface="微软雅黑"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bytes.decode</a:t>
            </a:r>
            <a:r>
              <a:rPr lang="en-US" altLang="zh-CN" sz="1050" b="1" dirty="0">
                <a:solidFill>
                  <a:srgbClr val="FF0000"/>
                </a:solidFill>
                <a:latin typeface="微软雅黑" pitchFamily="34" charset="-122"/>
                <a:ea typeface="微软雅黑" pitchFamily="34" charset="-122"/>
              </a:rPr>
              <a:t>(encoding=</a:t>
            </a:r>
            <a:r>
              <a:rPr lang="zh-CN" altLang="en-US" sz="1050" b="1" dirty="0">
                <a:solidFill>
                  <a:srgbClr val="FF0000"/>
                </a:solidFill>
                <a:latin typeface="微软雅黑" pitchFamily="34" charset="-122"/>
                <a:ea typeface="微软雅黑" pitchFamily="34" charset="-122"/>
              </a:rPr>
              <a:t>“</a:t>
            </a:r>
            <a:r>
              <a:rPr lang="en-US" altLang="zh-CN" sz="1050" b="1" dirty="0">
                <a:solidFill>
                  <a:srgbClr val="FF0000"/>
                </a:solidFill>
                <a:latin typeface="微软雅黑" pitchFamily="34" charset="-122"/>
                <a:ea typeface="微软雅黑" pitchFamily="34" charset="-122"/>
              </a:rPr>
              <a:t>utf-8</a:t>
            </a:r>
            <a:r>
              <a:rPr lang="zh-CN" altLang="en-US" sz="1050" b="1" dirty="0">
                <a:solidFill>
                  <a:srgbClr val="FF0000"/>
                </a:solidFill>
                <a:latin typeface="微软雅黑" pitchFamily="34" charset="-122"/>
                <a:ea typeface="微软雅黑" pitchFamily="34" charset="-122"/>
              </a:rPr>
              <a:t>”</a:t>
            </a:r>
            <a:r>
              <a:rPr lang="en-US" altLang="zh-CN" sz="1050" b="1" dirty="0">
                <a:solidFill>
                  <a:srgbClr val="FF0000"/>
                </a:solidFill>
                <a:latin typeface="微软雅黑" pitchFamily="34" charset="-122"/>
                <a:ea typeface="微软雅黑" pitchFamily="34" charset="-122"/>
              </a:rPr>
              <a:t>)</a:t>
            </a:r>
            <a:endParaRPr lang="en-US" altLang="zh-CN" sz="1050" b="1" dirty="0">
              <a:solidFill>
                <a:srgbClr val="FF0000"/>
              </a:solidFill>
              <a:latin typeface="微软雅黑" pitchFamily="34" charset="-122"/>
              <a:ea typeface="微软雅黑"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str.encode</a:t>
            </a:r>
            <a:r>
              <a:rPr lang="en-US" altLang="zh-CN" sz="1050" b="1" dirty="0">
                <a:solidFill>
                  <a:srgbClr val="FF0000"/>
                </a:solidFill>
                <a:latin typeface="微软雅黑" pitchFamily="34" charset="-122"/>
                <a:ea typeface="微软雅黑" pitchFamily="34" charset="-122"/>
              </a:rPr>
              <a:t>(encoding=”utf-8”)</a:t>
            </a:r>
            <a:endParaRPr lang="en-US" altLang="zh-CN" sz="1050" b="1" dirty="0">
              <a:solidFill>
                <a:srgbClr val="FF0000"/>
              </a:solidFill>
              <a:latin typeface="微软雅黑" pitchFamily="34" charset="-122"/>
              <a:ea typeface="微软雅黑" pitchFamily="34" charset="-122"/>
            </a:endParaRPr>
          </a:p>
        </p:txBody>
      </p:sp>
      <p:graphicFrame>
        <p:nvGraphicFramePr>
          <p:cNvPr id="10" name="表格 9"/>
          <p:cNvGraphicFramePr>
            <a:graphicFrameLocks noGrp="1"/>
          </p:cNvGraphicFramePr>
          <p:nvPr/>
        </p:nvGraphicFramePr>
        <p:xfrm>
          <a:off x="1187748" y="1595480"/>
          <a:ext cx="3168352" cy="1028019"/>
        </p:xfrm>
        <a:graphic>
          <a:graphicData uri="http://schemas.openxmlformats.org/drawingml/2006/table">
            <a:tbl>
              <a:tblPr/>
              <a:tblGrid>
                <a:gridCol w="1252604"/>
                <a:gridCol w="1915748"/>
              </a:tblGrid>
              <a:tr h="440047">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函数名</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说明</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a:solidFill>
                            <a:srgbClr val="262626"/>
                          </a:solidFill>
                          <a:latin typeface="微软雅黑" pitchFamily="34" charset="-122"/>
                          <a:ea typeface="微软雅黑" pitchFamily="34" charset="-122"/>
                        </a:rPr>
                        <a:t>encode</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编码 将字符串转化为字节码</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decode</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解码 将字节码转化为字符串</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5. </a:t>
            </a:r>
            <a:r>
              <a:rPr lang="en-US" altLang="zh-CN" sz="2400" b="1" dirty="0">
                <a:latin typeface="微软雅黑" pitchFamily="34" charset="-122"/>
                <a:ea typeface="微软雅黑" pitchFamily="34" charset="-122"/>
              </a:rPr>
              <a:t>Python3</a:t>
            </a:r>
            <a:r>
              <a:rPr lang="zh-CN" altLang="en-US" sz="2400" b="1" dirty="0">
                <a:latin typeface="微软雅黑" pitchFamily="34" charset="-122"/>
                <a:ea typeface="微软雅黑" pitchFamily="34" charset="-122"/>
              </a:rPr>
              <a:t>中编码的转换</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知识要点</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1187624" y="172134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网络传输是以二进制数据进行传输的</a:t>
            </a:r>
            <a:endParaRPr lang="en-US" altLang="zh-CN" sz="1050" dirty="0">
              <a:solidFill>
                <a:srgbClr val="262626"/>
              </a:solidFill>
              <a:latin typeface="微软雅黑" pitchFamily="34" charset="-122"/>
              <a:ea typeface="微软雅黑" pitchFamily="34" charset="-122"/>
            </a:endParaRPr>
          </a:p>
        </p:txBody>
      </p:sp>
      <p:sp>
        <p:nvSpPr>
          <p:cNvPr id="2" name="文本框 1"/>
          <p:cNvSpPr txBox="1"/>
          <p:nvPr/>
        </p:nvSpPr>
        <p:spPr>
          <a:xfrm>
            <a:off x="1187624" y="2200001"/>
            <a:ext cx="2810385" cy="900246"/>
          </a:xfrm>
          <a:prstGeom prst="rect">
            <a:avLst/>
          </a:prstGeom>
          <a:noFill/>
        </p:spPr>
        <p:txBody>
          <a:bodyPr wrap="none" rtlCol="0">
            <a:spAutoFit/>
          </a:bodyPr>
          <a:lstStyle/>
          <a:p>
            <a:pPr fontAlgn="auto">
              <a:spcBef>
                <a:spcPts val="0"/>
              </a:spcBef>
              <a:spcAft>
                <a:spcPts val="0"/>
              </a:spcAft>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数据转化用到了</a:t>
            </a:r>
            <a:r>
              <a:rPr lang="en-US" altLang="zh-CN" sz="1050" dirty="0">
                <a:solidFill>
                  <a:srgbClr val="262626"/>
                </a:solidFill>
                <a:latin typeface="微软雅黑" pitchFamily="34" charset="-122"/>
                <a:ea typeface="微软雅黑" pitchFamily="34" charset="-122"/>
              </a:rPr>
              <a:t>encode</a:t>
            </a:r>
            <a:r>
              <a:rPr lang="zh-CN" altLang="en-US" sz="1050" dirty="0">
                <a:solidFill>
                  <a:srgbClr val="262626"/>
                </a:solidFill>
                <a:latin typeface="微软雅黑" pitchFamily="34" charset="-122"/>
                <a:ea typeface="微软雅黑" pitchFamily="34" charset="-122"/>
              </a:rPr>
              <a:t>和</a:t>
            </a:r>
            <a:r>
              <a:rPr lang="en-US" altLang="zh-CN" sz="1050" dirty="0">
                <a:solidFill>
                  <a:srgbClr val="262626"/>
                </a:solidFill>
                <a:latin typeface="微软雅黑" pitchFamily="34" charset="-122"/>
                <a:ea typeface="微软雅黑" pitchFamily="34" charset="-122"/>
              </a:rPr>
              <a:t>decode</a:t>
            </a:r>
            <a:r>
              <a:rPr lang="zh-CN" altLang="en-US" sz="1050" dirty="0">
                <a:solidFill>
                  <a:srgbClr val="262626"/>
                </a:solidFill>
                <a:latin typeface="微软雅黑" pitchFamily="34" charset="-122"/>
                <a:ea typeface="微软雅黑" pitchFamily="34" charset="-122"/>
              </a:rPr>
              <a:t>函数</a:t>
            </a:r>
            <a:endParaRPr lang="en-US" altLang="zh-CN" sz="1050" dirty="0">
              <a:solidFill>
                <a:srgbClr val="262626"/>
              </a:solidFill>
              <a:latin typeface="微软雅黑" pitchFamily="34" charset="-122"/>
              <a:ea typeface="微软雅黑"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bytes.decode</a:t>
            </a:r>
            <a:r>
              <a:rPr lang="en-US" altLang="zh-CN" sz="1050" b="1" dirty="0">
                <a:solidFill>
                  <a:srgbClr val="FF0000"/>
                </a:solidFill>
                <a:latin typeface="微软雅黑" pitchFamily="34" charset="-122"/>
                <a:ea typeface="微软雅黑" pitchFamily="34" charset="-122"/>
              </a:rPr>
              <a:t>(encoding=</a:t>
            </a:r>
            <a:r>
              <a:rPr lang="zh-CN" altLang="en-US" sz="1050" b="1" dirty="0">
                <a:solidFill>
                  <a:srgbClr val="FF0000"/>
                </a:solidFill>
                <a:latin typeface="微软雅黑" pitchFamily="34" charset="-122"/>
                <a:ea typeface="微软雅黑" pitchFamily="34" charset="-122"/>
              </a:rPr>
              <a:t>“</a:t>
            </a:r>
            <a:r>
              <a:rPr lang="en-US" altLang="zh-CN" sz="1050" b="1" dirty="0">
                <a:solidFill>
                  <a:srgbClr val="FF0000"/>
                </a:solidFill>
                <a:latin typeface="微软雅黑" pitchFamily="34" charset="-122"/>
                <a:ea typeface="微软雅黑" pitchFamily="34" charset="-122"/>
              </a:rPr>
              <a:t>utf-8</a:t>
            </a:r>
            <a:r>
              <a:rPr lang="zh-CN" altLang="en-US" sz="1050" b="1" dirty="0">
                <a:solidFill>
                  <a:srgbClr val="FF0000"/>
                </a:solidFill>
                <a:latin typeface="微软雅黑" pitchFamily="34" charset="-122"/>
                <a:ea typeface="微软雅黑" pitchFamily="34" charset="-122"/>
              </a:rPr>
              <a:t>”</a:t>
            </a:r>
            <a:r>
              <a:rPr lang="en-US" altLang="zh-CN" sz="1050" b="1" dirty="0">
                <a:solidFill>
                  <a:srgbClr val="FF0000"/>
                </a:solidFill>
                <a:latin typeface="微软雅黑" pitchFamily="34" charset="-122"/>
                <a:ea typeface="微软雅黑" pitchFamily="34" charset="-122"/>
              </a:rPr>
              <a:t>)</a:t>
            </a:r>
            <a:endParaRPr lang="en-US" altLang="zh-CN" sz="1050" b="1" dirty="0">
              <a:solidFill>
                <a:srgbClr val="FF0000"/>
              </a:solidFill>
              <a:latin typeface="微软雅黑" pitchFamily="34" charset="-122"/>
              <a:ea typeface="微软雅黑"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itchFamily="34" charset="-122"/>
                <a:ea typeface="微软雅黑" pitchFamily="34" charset="-122"/>
              </a:rPr>
              <a:t>       </a:t>
            </a:r>
            <a:r>
              <a:rPr lang="en-US" altLang="zh-CN" sz="1050" b="1" dirty="0" err="1">
                <a:solidFill>
                  <a:srgbClr val="FF0000"/>
                </a:solidFill>
                <a:latin typeface="微软雅黑" pitchFamily="34" charset="-122"/>
                <a:ea typeface="微软雅黑" pitchFamily="34" charset="-122"/>
              </a:rPr>
              <a:t>str.encode</a:t>
            </a:r>
            <a:r>
              <a:rPr lang="en-US" altLang="zh-CN" sz="1050" b="1" dirty="0">
                <a:solidFill>
                  <a:srgbClr val="FF0000"/>
                </a:solidFill>
                <a:latin typeface="微软雅黑" pitchFamily="34" charset="-122"/>
                <a:ea typeface="微软雅黑" pitchFamily="34" charset="-122"/>
              </a:rPr>
              <a:t>(encoding=”utf-8”)</a:t>
            </a:r>
            <a:endParaRPr lang="en-US" altLang="zh-CN" sz="1050" b="1" dirty="0">
              <a:solidFill>
                <a:srgbClr val="FF0000"/>
              </a:solidFill>
              <a:latin typeface="微软雅黑" pitchFamily="34" charset="-122"/>
              <a:ea typeface="微软雅黑" pitchFamily="34" charset="-122"/>
            </a:endParaRPr>
          </a:p>
          <a:p>
            <a:pPr fontAlgn="auto">
              <a:spcBef>
                <a:spcPts val="0"/>
              </a:spcBef>
              <a:spcAft>
                <a:spcPts val="0"/>
              </a:spcAft>
            </a:pPr>
            <a:endParaRPr lang="zh-CN" altLang="en-US" sz="1050" dirty="0">
              <a:solidFill>
                <a:srgbClr val="262626"/>
              </a:solidFill>
              <a:latin typeface="微软雅黑" pitchFamily="34" charset="-122"/>
              <a:ea typeface="微软雅黑" pitchFamily="34" charset="-122"/>
            </a:endParaRPr>
          </a:p>
        </p:txBody>
      </p:sp>
      <p:sp>
        <p:nvSpPr>
          <p:cNvPr id="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5. </a:t>
            </a:r>
            <a:r>
              <a:rPr lang="en-US" altLang="zh-CN" sz="2400" b="1" dirty="0">
                <a:latin typeface="微软雅黑" pitchFamily="34" charset="-122"/>
                <a:ea typeface="微软雅黑" pitchFamily="34" charset="-122"/>
              </a:rPr>
              <a:t>Python3</a:t>
            </a:r>
            <a:r>
              <a:rPr lang="zh-CN" altLang="en-US" sz="2400" b="1" dirty="0">
                <a:latin typeface="微软雅黑" pitchFamily="34" charset="-122"/>
                <a:ea typeface="微软雅黑" pitchFamily="34" charset="-122"/>
              </a:rPr>
              <a:t>中编码的转换</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dirty="0">
                <a:solidFill>
                  <a:srgbClr val="262626"/>
                </a:solidFill>
                <a:latin typeface="微软雅黑" pitchFamily="34" charset="-122"/>
                <a:ea typeface="微软雅黑" pitchFamily="34" charset="-122"/>
              </a:rPr>
              <a:t>TCP</a:t>
            </a:r>
            <a:r>
              <a:rPr lang="zh-CN" altLang="en-US" sz="2000" dirty="0">
                <a:solidFill>
                  <a:srgbClr val="262626"/>
                </a:solidFill>
                <a:latin typeface="微软雅黑" pitchFamily="34" charset="-122"/>
                <a:ea typeface="微软雅黑" pitchFamily="34" charset="-122"/>
              </a:rPr>
              <a:t>客户端和服务器端程序的开发</a:t>
            </a:r>
            <a:endParaRPr lang="en-US" altLang="zh-CN" sz="20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pitchFamily="2" charset="2"/>
              <a:buChar char="u"/>
            </a:pPr>
            <a:r>
              <a:rPr lang="en-US" altLang="zh-CN" sz="1400" dirty="0">
                <a:solidFill>
                  <a:srgbClr val="FF0000"/>
                </a:solidFill>
                <a:latin typeface="微软雅黑" pitchFamily="34" charset="-122"/>
                <a:ea typeface="微软雅黑" pitchFamily="34" charset="-122"/>
              </a:rPr>
              <a:t>TCP</a:t>
            </a:r>
            <a:r>
              <a:rPr lang="zh-CN" altLang="en-US" sz="1400" dirty="0">
                <a:solidFill>
                  <a:srgbClr val="FF0000"/>
                </a:solidFill>
                <a:latin typeface="微软雅黑" pitchFamily="34" charset="-122"/>
                <a:ea typeface="微软雅黑" pitchFamily="34" charset="-122"/>
              </a:rPr>
              <a:t>客户端开发流程</a:t>
            </a:r>
            <a:endParaRPr lang="zh-CN" altLang="en-US" sz="1400" dirty="0">
              <a:solidFill>
                <a:srgbClr val="FF0000"/>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服务端程序开发流程</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solidFill>
                  <a:srgbClr val="000000"/>
                </a:solidFill>
                <a:latin typeface="微软雅黑" pitchFamily="34" charset="-122"/>
                <a:ea typeface="微软雅黑" pitchFamily="34" charset="-122"/>
              </a:rPr>
              <a:t>TCP</a:t>
            </a:r>
            <a:r>
              <a:rPr lang="zh-CN" altLang="en-US" sz="1400" dirty="0">
                <a:solidFill>
                  <a:srgbClr val="000000"/>
                </a:solidFill>
                <a:latin typeface="微软雅黑" pitchFamily="34" charset="-122"/>
                <a:ea typeface="微软雅黑" pitchFamily="34" charset="-122"/>
              </a:rPr>
              <a:t>网络应用程序注意点的介绍</a:t>
            </a:r>
            <a:endParaRPr lang="en-US" altLang="zh-CN" sz="1400" dirty="0">
              <a:solidFill>
                <a:srgbClr val="000000"/>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sk-SK" altLang="zh-CN" sz="1400" dirty="0">
                <a:solidFill>
                  <a:srgbClr val="262626"/>
                </a:solidFill>
                <a:latin typeface="微软雅黑" pitchFamily="34" charset="-122"/>
                <a:ea typeface="微软雅黑" pitchFamily="34" charset="-122"/>
              </a:rPr>
              <a:t>socket</a:t>
            </a:r>
            <a:r>
              <a:rPr lang="zh-CN" altLang="sk-SK" sz="1400" dirty="0">
                <a:solidFill>
                  <a:srgbClr val="262626"/>
                </a:solidFill>
                <a:latin typeface="微软雅黑" pitchFamily="34" charset="-122"/>
                <a:ea typeface="微软雅黑" pitchFamily="34" charset="-122"/>
              </a:rPr>
              <a:t>之</a:t>
            </a:r>
            <a:r>
              <a:rPr lang="sk-SK" altLang="zh-CN" sz="1400" dirty="0">
                <a:solidFill>
                  <a:srgbClr val="262626"/>
                </a:solidFill>
                <a:latin typeface="微软雅黑" pitchFamily="34" charset="-122"/>
                <a:ea typeface="微软雅黑" pitchFamily="34" charset="-122"/>
              </a:rPr>
              <a:t>send</a:t>
            </a:r>
            <a:r>
              <a:rPr lang="zh-CN" altLang="sk-SK" sz="1400" dirty="0">
                <a:solidFill>
                  <a:srgbClr val="262626"/>
                </a:solidFill>
                <a:latin typeface="微软雅黑" pitchFamily="34" charset="-122"/>
                <a:ea typeface="微软雅黑" pitchFamily="34" charset="-122"/>
              </a:rPr>
              <a:t>和</a:t>
            </a:r>
            <a:r>
              <a:rPr lang="sk-SK" altLang="zh-CN" sz="1400" dirty="0">
                <a:solidFill>
                  <a:srgbClr val="262626"/>
                </a:solidFill>
                <a:latin typeface="微软雅黑" pitchFamily="34" charset="-122"/>
                <a:ea typeface="微软雅黑" pitchFamily="34" charset="-122"/>
              </a:rPr>
              <a:t>recv</a:t>
            </a:r>
            <a:r>
              <a:rPr lang="zh-CN" altLang="sk-SK" sz="1400" dirty="0">
                <a:solidFill>
                  <a:srgbClr val="262626"/>
                </a:solidFill>
                <a:latin typeface="微软雅黑" pitchFamily="34" charset="-122"/>
                <a:ea typeface="微软雅黑" pitchFamily="34" charset="-122"/>
              </a:rPr>
              <a:t>原理剖析</a:t>
            </a:r>
            <a:endParaRPr lang="en-US" altLang="zh-CN" sz="14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itchFamily="34" charset="-122"/>
                <a:ea typeface="微软雅黑" pitchFamily="34" charset="-122"/>
              </a:rPr>
              <a:t>多任务版</a:t>
            </a:r>
            <a:r>
              <a:rPr lang="en-US" altLang="zh-CN" sz="1400" dirty="0">
                <a:solidFill>
                  <a:srgbClr val="000000"/>
                </a:solidFill>
                <a:latin typeface="微软雅黑" pitchFamily="34" charset="-122"/>
                <a:ea typeface="微软雅黑" pitchFamily="34" charset="-122"/>
              </a:rPr>
              <a:t>TCP</a:t>
            </a:r>
            <a:r>
              <a:rPr lang="zh-CN" altLang="en-US" sz="1400" dirty="0">
                <a:solidFill>
                  <a:srgbClr val="000000"/>
                </a:solidFill>
                <a:latin typeface="微软雅黑" pitchFamily="34" charset="-122"/>
                <a:ea typeface="微软雅黑" pitchFamily="34" charset="-122"/>
              </a:rPr>
              <a:t>服务端程序开发</a:t>
            </a:r>
            <a:endParaRPr lang="en-US" altLang="zh-CN" sz="14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90000"/>
              </a:lnSpc>
            </a:pPr>
            <a:r>
              <a:rPr lang="zh-CN" altLang="en-US" sz="3200" b="1">
                <a:solidFill>
                  <a:srgbClr val="262626"/>
                </a:solidFill>
                <a:latin typeface="微软雅黑" pitchFamily="34" charset="-122"/>
                <a:ea typeface="微软雅黑" pitchFamily="34" charset="-122"/>
                <a:sym typeface="+mn-ea"/>
              </a:rPr>
              <a:t>目标</a:t>
            </a:r>
            <a:endParaRPr lang="zh-TW" altLang="zh-CN" sz="3200" b="1">
              <a:solidFill>
                <a:srgbClr val="262626"/>
              </a:solidFill>
              <a:latin typeface="微软雅黑" pitchFamily="34" charset="-122"/>
              <a:ea typeface="微软雅黑"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itchFamily="34" charset="-122"/>
                <a:ea typeface="微软雅黑" pitchFamily="34" charset="-122"/>
                <a:sym typeface="+mn-ea"/>
              </a:rPr>
              <a:t>TARGET</a:t>
            </a:r>
            <a:endParaRPr lang="zh-TW" altLang="zh-CN" sz="2400" b="1" kern="0" dirty="0">
              <a:solidFill>
                <a:srgbClr val="FF0000"/>
              </a:solidFill>
              <a:latin typeface="微软雅黑" pitchFamily="34" charset="-122"/>
              <a:ea typeface="微软雅黑" pitchFamily="34" charset="-122"/>
              <a:sym typeface="+mn-ea"/>
            </a:endParaRPr>
          </a:p>
        </p:txBody>
      </p:sp>
      <p:sp>
        <p:nvSpPr>
          <p:cNvPr id="7" name="矩形 6"/>
          <p:cNvSpPr/>
          <p:nvPr/>
        </p:nvSpPr>
        <p:spPr>
          <a:xfrm>
            <a:off x="3962889" y="1696318"/>
            <a:ext cx="3611245" cy="1750864"/>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itchFamily="34" charset="-122"/>
                <a:ea typeface="微软雅黑" pitchFamily="34" charset="-122"/>
              </a:rPr>
              <a:t> 知道</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客户端的开发流程</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知道</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服务器端的开发流程</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知道</a:t>
            </a:r>
            <a:r>
              <a:rPr lang="en-US" altLang="zh-CN" sz="1400" dirty="0">
                <a:latin typeface="微软雅黑" pitchFamily="34" charset="-122"/>
                <a:ea typeface="微软雅黑" pitchFamily="34" charset="-122"/>
              </a:rPr>
              <a:t>socket</a:t>
            </a:r>
            <a:r>
              <a:rPr lang="zh-CN" altLang="en-US" sz="1400" dirty="0">
                <a:latin typeface="微软雅黑" pitchFamily="34" charset="-122"/>
                <a:ea typeface="微软雅黑" pitchFamily="34" charset="-122"/>
              </a:rPr>
              <a:t>中</a:t>
            </a:r>
            <a:r>
              <a:rPr lang="en-US" altLang="zh-CN" sz="1400" dirty="0">
                <a:latin typeface="微软雅黑" pitchFamily="34" charset="-122"/>
                <a:ea typeface="微软雅黑" pitchFamily="34" charset="-122"/>
              </a:rPr>
              <a:t>send</a:t>
            </a:r>
            <a:r>
              <a:rPr lang="zh-CN" altLang="en-US" sz="1400" dirty="0">
                <a:latin typeface="微软雅黑" pitchFamily="34" charset="-122"/>
                <a:ea typeface="微软雅黑" pitchFamily="34" charset="-122"/>
              </a:rPr>
              <a:t>和</a:t>
            </a:r>
            <a:r>
              <a:rPr lang="en-US" altLang="zh-CN" sz="1400" dirty="0" err="1">
                <a:latin typeface="微软雅黑" pitchFamily="34" charset="-122"/>
                <a:ea typeface="微软雅黑" pitchFamily="34" charset="-122"/>
              </a:rPr>
              <a:t>recv</a:t>
            </a:r>
            <a:r>
              <a:rPr lang="zh-CN" altLang="en-US" sz="1400" dirty="0">
                <a:latin typeface="微软雅黑" pitchFamily="34" charset="-122"/>
                <a:ea typeface="微软雅黑" pitchFamily="34" charset="-122"/>
              </a:rPr>
              <a:t>方法的原理</a:t>
            </a:r>
            <a:endParaRPr lang="en-US" altLang="zh-CN" sz="1400" dirty="0">
              <a:latin typeface="微软雅黑" pitchFamily="34" charset="-122"/>
              <a:ea typeface="微软雅黑" pitchFamily="34" charset="-122"/>
            </a:endParaRPr>
          </a:p>
          <a:p>
            <a:pPr>
              <a:lnSpc>
                <a:spcPct val="200000"/>
              </a:lnSpc>
              <a:buFont typeface="Wingdings" panose="05000000000000000000" pitchFamily="2" charset="2"/>
              <a:buChar char="u"/>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知道使用多任务实现</a:t>
            </a: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服务器端的开发</a:t>
            </a:r>
            <a:endParaRPr lang="en-US" altLang="zh-CN" sz="1400" dirty="0">
              <a:latin typeface="微软雅黑" pitchFamily="34" charset="-122"/>
              <a:ea typeface="微软雅黑"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sz="1400" b="1" dirty="0">
                <a:solidFill>
                  <a:srgbClr val="404040"/>
                </a:solidFill>
                <a:latin typeface="微软雅黑" pitchFamily="34" charset="-122"/>
                <a:ea typeface="微软雅黑" pitchFamily="34" charset="-122"/>
              </a:rPr>
              <a:t>TCP</a:t>
            </a:r>
            <a:r>
              <a:rPr lang="zh-CN" altLang="en-US" sz="1400" b="1" dirty="0">
                <a:solidFill>
                  <a:srgbClr val="404040"/>
                </a:solidFill>
                <a:latin typeface="微软雅黑" pitchFamily="34" charset="-122"/>
                <a:ea typeface="微软雅黑" pitchFamily="34" charset="-122"/>
              </a:rPr>
              <a:t>网络应用程序开发分为</a:t>
            </a:r>
            <a:r>
              <a:rPr lang="en-US" altLang="zh-CN" sz="1400" b="1" dirty="0">
                <a:solidFill>
                  <a:srgbClr val="404040"/>
                </a:solidFill>
                <a:latin typeface="微软雅黑" pitchFamily="34" charset="-122"/>
                <a:ea typeface="微软雅黑" pitchFamily="34" charset="-122"/>
              </a:rPr>
              <a:t>:</a:t>
            </a:r>
            <a:endParaRPr lang="zh-CN" altLang="en-US" sz="1400"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1187624" y="172134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panose="05000000000000000000" pitchFamily="2" charset="2"/>
              <a:buChar char="l"/>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客户端程序开发</a:t>
            </a:r>
            <a:endParaRPr lang="en-US" altLang="zh-CN" sz="1050" dirty="0">
              <a:solidFill>
                <a:srgbClr val="262626"/>
              </a:solidFill>
              <a:latin typeface="微软雅黑" pitchFamily="34" charset="-122"/>
              <a:ea typeface="微软雅黑" pitchFamily="34" charset="-122"/>
            </a:endParaRPr>
          </a:p>
        </p:txBody>
      </p:sp>
      <p:sp>
        <p:nvSpPr>
          <p:cNvPr id="11" name="TextBox 15"/>
          <p:cNvSpPr txBox="1">
            <a:spLocks noChangeArrowheads="1"/>
          </p:cNvSpPr>
          <p:nvPr/>
        </p:nvSpPr>
        <p:spPr bwMode="auto">
          <a:xfrm>
            <a:off x="1187624" y="218672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panose="05000000000000000000" pitchFamily="2" charset="2"/>
              <a:buChar char="l"/>
            </a:pP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服务端程序开发</a:t>
            </a:r>
            <a:endParaRPr lang="en-US" altLang="zh-CN" sz="1050" dirty="0">
              <a:solidFill>
                <a:srgbClr val="262626"/>
              </a:solidFill>
              <a:latin typeface="微软雅黑" pitchFamily="34" charset="-122"/>
              <a:ea typeface="微软雅黑" pitchFamily="34" charset="-122"/>
            </a:endParaRPr>
          </a:p>
        </p:txBody>
      </p:sp>
      <p:sp>
        <p:nvSpPr>
          <p:cNvPr id="12" name="矩形 11"/>
          <p:cNvSpPr>
            <a:spLocks noChangeArrowheads="1"/>
          </p:cNvSpPr>
          <p:nvPr/>
        </p:nvSpPr>
        <p:spPr bwMode="auto">
          <a:xfrm>
            <a:off x="852339" y="2779073"/>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FF0000"/>
                </a:solidFill>
                <a:latin typeface="微软雅黑" pitchFamily="34" charset="-122"/>
                <a:ea typeface="微软雅黑" pitchFamily="34" charset="-122"/>
              </a:rPr>
              <a:t>提示：</a:t>
            </a:r>
            <a:endParaRPr lang="zh-CN" altLang="zh-CN" sz="1400" b="1" dirty="0">
              <a:solidFill>
                <a:srgbClr val="FF0000"/>
              </a:solidFill>
              <a:latin typeface="微软雅黑" pitchFamily="34" charset="-122"/>
              <a:ea typeface="微软雅黑" pitchFamily="34" charset="-122"/>
            </a:endParaRPr>
          </a:p>
        </p:txBody>
      </p:sp>
      <p:sp>
        <p:nvSpPr>
          <p:cNvPr id="13" name="TextBox 15"/>
          <p:cNvSpPr txBox="1">
            <a:spLocks noChangeArrowheads="1"/>
          </p:cNvSpPr>
          <p:nvPr/>
        </p:nvSpPr>
        <p:spPr bwMode="auto">
          <a:xfrm>
            <a:off x="1187624" y="3287739"/>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dirty="0">
                <a:solidFill>
                  <a:srgbClr val="262626"/>
                </a:solidFill>
                <a:latin typeface="微软雅黑" pitchFamily="34" charset="-122"/>
                <a:ea typeface="微软雅黑" pitchFamily="34" charset="-122"/>
              </a:rPr>
              <a:t>客户端程序是指运行在</a:t>
            </a:r>
            <a:r>
              <a:rPr lang="zh-CN" altLang="en-US" sz="1050" b="1" dirty="0">
                <a:solidFill>
                  <a:srgbClr val="FF0000"/>
                </a:solidFill>
                <a:latin typeface="微软雅黑" pitchFamily="34" charset="-122"/>
                <a:ea typeface="微软雅黑" pitchFamily="34" charset="-122"/>
              </a:rPr>
              <a:t>用户设备上的程序</a:t>
            </a:r>
            <a:endParaRPr lang="en-US" altLang="zh-CN" sz="1050" b="1" dirty="0">
              <a:solidFill>
                <a:srgbClr val="FF0000"/>
              </a:solidFill>
              <a:latin typeface="微软雅黑" pitchFamily="34" charset="-122"/>
              <a:ea typeface="微软雅黑" pitchFamily="34" charset="-122"/>
            </a:endParaRPr>
          </a:p>
        </p:txBody>
      </p:sp>
      <p:sp>
        <p:nvSpPr>
          <p:cNvPr id="14" name="TextBox 15"/>
          <p:cNvSpPr txBox="1">
            <a:spLocks noChangeArrowheads="1"/>
          </p:cNvSpPr>
          <p:nvPr/>
        </p:nvSpPr>
        <p:spPr bwMode="auto">
          <a:xfrm>
            <a:off x="1187624" y="3709530"/>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dirty="0">
                <a:solidFill>
                  <a:srgbClr val="262626"/>
                </a:solidFill>
                <a:latin typeface="微软雅黑" pitchFamily="34" charset="-122"/>
                <a:ea typeface="微软雅黑" pitchFamily="34" charset="-122"/>
              </a:rPr>
              <a:t>服务端程序是指运行在</a:t>
            </a:r>
            <a:r>
              <a:rPr lang="zh-CN" altLang="en-US" sz="1050" b="1" dirty="0">
                <a:solidFill>
                  <a:srgbClr val="FF0000"/>
                </a:solidFill>
                <a:latin typeface="微软雅黑" pitchFamily="34" charset="-122"/>
                <a:ea typeface="微软雅黑" pitchFamily="34" charset="-122"/>
              </a:rPr>
              <a:t>服务器设备上的程序</a:t>
            </a:r>
            <a:r>
              <a:rPr lang="zh-CN" altLang="en-US" sz="1050" dirty="0">
                <a:solidFill>
                  <a:srgbClr val="262626"/>
                </a:solidFill>
                <a:latin typeface="微软雅黑" pitchFamily="34" charset="-122"/>
                <a:ea typeface="微软雅黑" pitchFamily="34" charset="-122"/>
              </a:rPr>
              <a:t>，专门为客户端提供数据服务。</a:t>
            </a:r>
            <a:endParaRPr lang="en-US" altLang="zh-CN" sz="1050" dirty="0">
              <a:solidFill>
                <a:srgbClr val="262626"/>
              </a:solidFill>
              <a:latin typeface="微软雅黑" pitchFamily="34" charset="-122"/>
              <a:ea typeface="微软雅黑" pitchFamily="34" charset="-122"/>
            </a:endParaRPr>
          </a:p>
        </p:txBody>
      </p:sp>
      <p:sp>
        <p:nvSpPr>
          <p:cNvPr id="10"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客户端和服务器端程序的开发</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CN" altLang="en-US"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1.2</a:t>
            </a:r>
            <a:r>
              <a:rPr lang="zh-CN" altLang="en-US" b="1" dirty="0">
                <a:solidFill>
                  <a:srgbClr val="404040"/>
                </a:solidFill>
                <a:latin typeface="微软雅黑" pitchFamily="34" charset="-122"/>
                <a:ea typeface="微软雅黑" pitchFamily="34" charset="-122"/>
              </a:rPr>
              <a:t> 网络介绍</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468194"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什么是网络？网络的作用？</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466672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6.1.1</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客户端程序开发流程介绍</a:t>
            </a:r>
            <a:endParaRPr lang="zh-CN" altLang="en-US" b="1" dirty="0">
              <a:solidFill>
                <a:srgbClr val="404040"/>
              </a:solidFill>
              <a:latin typeface="微软雅黑" pitchFamily="34" charset="-122"/>
              <a:ea typeface="微软雅黑" pitchFamily="34" charset="-122"/>
            </a:endParaRPr>
          </a:p>
        </p:txBody>
      </p:sp>
      <p:sp>
        <p:nvSpPr>
          <p:cNvPr id="7" name="TextBox 15"/>
          <p:cNvSpPr txBox="1">
            <a:spLocks noChangeArrowheads="1"/>
          </p:cNvSpPr>
          <p:nvPr/>
        </p:nvSpPr>
        <p:spPr bwMode="auto">
          <a:xfrm>
            <a:off x="4644008" y="1981032"/>
            <a:ext cx="223224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创建客户端套接字对象</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买电话</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8" name="TextBox 15"/>
          <p:cNvSpPr txBox="1">
            <a:spLocks noChangeArrowheads="1"/>
          </p:cNvSpPr>
          <p:nvPr/>
        </p:nvSpPr>
        <p:spPr bwMode="auto">
          <a:xfrm>
            <a:off x="4644008" y="2345587"/>
            <a:ext cx="230425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和服务端套接字建立连接</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打电话</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9" name="TextBox 15"/>
          <p:cNvSpPr txBox="1">
            <a:spLocks noChangeArrowheads="1"/>
          </p:cNvSpPr>
          <p:nvPr/>
        </p:nvSpPr>
        <p:spPr bwMode="auto">
          <a:xfrm>
            <a:off x="4644008" y="2693228"/>
            <a:ext cx="187220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发送数据</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说话</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1" name="TextBox 15"/>
          <p:cNvSpPr txBox="1">
            <a:spLocks noChangeArrowheads="1"/>
          </p:cNvSpPr>
          <p:nvPr/>
        </p:nvSpPr>
        <p:spPr bwMode="auto">
          <a:xfrm>
            <a:off x="4644008" y="3027935"/>
            <a:ext cx="187220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接收数据</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接听</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2" name="TextBox 15"/>
          <p:cNvSpPr txBox="1">
            <a:spLocks noChangeArrowheads="1"/>
          </p:cNvSpPr>
          <p:nvPr/>
        </p:nvSpPr>
        <p:spPr bwMode="auto">
          <a:xfrm>
            <a:off x="4644008" y="3362642"/>
            <a:ext cx="187220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关闭客户端套接字</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挂电话</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pic>
        <p:nvPicPr>
          <p:cNvPr id="13" name="图片 12"/>
          <p:cNvPicPr>
            <a:picLocks noChangeAspect="1"/>
          </p:cNvPicPr>
          <p:nvPr/>
        </p:nvPicPr>
        <p:blipFill>
          <a:blip r:embed="rId1"/>
          <a:stretch>
            <a:fillRect/>
          </a:stretch>
        </p:blipFill>
        <p:spPr>
          <a:xfrm>
            <a:off x="1403648" y="1770136"/>
            <a:ext cx="2376264" cy="3185012"/>
          </a:xfrm>
          <a:prstGeom prst="rect">
            <a:avLst/>
          </a:prstGeom>
          <a:ln w="3175">
            <a:solidFill>
              <a:schemeClr val="bg1">
                <a:lumMod val="65000"/>
              </a:schemeClr>
            </a:solidFill>
          </a:ln>
        </p:spPr>
      </p:pic>
      <p:sp>
        <p:nvSpPr>
          <p:cNvPr id="1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9" grpId="0"/>
      <p:bldP spid="11"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6.1.2 TCP</a:t>
            </a:r>
            <a:r>
              <a:rPr lang="zh-CN" altLang="en-US" b="1" dirty="0">
                <a:solidFill>
                  <a:srgbClr val="404040"/>
                </a:solidFill>
                <a:latin typeface="微软雅黑" pitchFamily="34" charset="-122"/>
                <a:ea typeface="微软雅黑" pitchFamily="34" charset="-122"/>
              </a:rPr>
              <a:t>客户端程序开发流程</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客户端程序开发的流程？</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466672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6.1.3</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
        <p:nvSpPr>
          <p:cNvPr id="4" name="TextBox 15"/>
          <p:cNvSpPr txBox="1">
            <a:spLocks noChangeArrowheads="1"/>
          </p:cNvSpPr>
          <p:nvPr/>
        </p:nvSpPr>
        <p:spPr bwMode="auto">
          <a:xfrm>
            <a:off x="1259632" y="198103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1.TCP</a:t>
            </a:r>
            <a:r>
              <a:rPr lang="zh-CN" altLang="en-US" sz="1050" dirty="0">
                <a:solidFill>
                  <a:srgbClr val="262626"/>
                </a:solidFill>
                <a:latin typeface="微软雅黑" pitchFamily="34" charset="-122"/>
                <a:ea typeface="微软雅黑" pitchFamily="34" charset="-122"/>
              </a:rPr>
              <a:t>网络应用程序开发分为</a:t>
            </a:r>
            <a:r>
              <a:rPr lang="zh-CN" altLang="en-US" sz="1050" b="1" dirty="0">
                <a:solidFill>
                  <a:srgbClr val="FF0000"/>
                </a:solidFill>
                <a:latin typeface="微软雅黑" pitchFamily="34" charset="-122"/>
                <a:ea typeface="微软雅黑" pitchFamily="34" charset="-122"/>
              </a:rPr>
              <a:t>客户端程序开发</a:t>
            </a:r>
            <a:r>
              <a:rPr lang="zh-CN" altLang="en-US" sz="1050" dirty="0">
                <a:solidFill>
                  <a:srgbClr val="262626"/>
                </a:solidFill>
                <a:latin typeface="微软雅黑" pitchFamily="34" charset="-122"/>
                <a:ea typeface="微软雅黑" pitchFamily="34" charset="-122"/>
              </a:rPr>
              <a:t>和</a:t>
            </a:r>
            <a:r>
              <a:rPr lang="zh-CN" altLang="en-US" sz="1050" b="1" dirty="0">
                <a:solidFill>
                  <a:srgbClr val="FF0000"/>
                </a:solidFill>
                <a:latin typeface="微软雅黑" pitchFamily="34" charset="-122"/>
                <a:ea typeface="微软雅黑" pitchFamily="34" charset="-122"/>
              </a:rPr>
              <a:t>服务端程序</a:t>
            </a:r>
            <a:r>
              <a:rPr lang="zh-CN" altLang="en-US" sz="1050" dirty="0">
                <a:solidFill>
                  <a:srgbClr val="262626"/>
                </a:solidFill>
                <a:latin typeface="微软雅黑" pitchFamily="34" charset="-122"/>
                <a:ea typeface="微软雅黑" pitchFamily="34" charset="-122"/>
              </a:rPr>
              <a:t>开发。</a:t>
            </a:r>
            <a:endParaRPr lang="en-US" altLang="zh-CN" sz="1050" dirty="0">
              <a:solidFill>
                <a:srgbClr val="262626"/>
              </a:solidFill>
              <a:latin typeface="微软雅黑" pitchFamily="34" charset="-122"/>
              <a:ea typeface="微软雅黑" pitchFamily="34" charset="-122"/>
            </a:endParaRPr>
          </a:p>
        </p:txBody>
      </p:sp>
      <p:sp>
        <p:nvSpPr>
          <p:cNvPr id="12" name="TextBox 15"/>
          <p:cNvSpPr txBox="1">
            <a:spLocks noChangeArrowheads="1"/>
          </p:cNvSpPr>
          <p:nvPr/>
        </p:nvSpPr>
        <p:spPr bwMode="auto">
          <a:xfrm>
            <a:off x="1259632" y="2484803"/>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a:t>
            </a:r>
            <a:r>
              <a:rPr lang="zh-CN" altLang="en-US" sz="1050" b="1" dirty="0">
                <a:solidFill>
                  <a:srgbClr val="FF0000"/>
                </a:solidFill>
                <a:latin typeface="微软雅黑" pitchFamily="34" charset="-122"/>
                <a:ea typeface="微软雅黑" pitchFamily="34" charset="-122"/>
              </a:rPr>
              <a:t>主动发起建立连接请求</a:t>
            </a:r>
            <a:r>
              <a:rPr lang="zh-CN" altLang="en-US" sz="1050" dirty="0">
                <a:solidFill>
                  <a:srgbClr val="262626"/>
                </a:solidFill>
                <a:latin typeface="微软雅黑" pitchFamily="34" charset="-122"/>
                <a:ea typeface="微软雅黑" pitchFamily="34" charset="-122"/>
              </a:rPr>
              <a:t>的是客户端程序</a:t>
            </a:r>
            <a:endParaRPr lang="en-US" altLang="zh-CN" sz="1050" dirty="0">
              <a:solidFill>
                <a:srgbClr val="262626"/>
              </a:solidFill>
              <a:latin typeface="微软雅黑" pitchFamily="34" charset="-122"/>
              <a:ea typeface="微软雅黑" pitchFamily="34" charset="-122"/>
            </a:endParaRPr>
          </a:p>
        </p:txBody>
      </p:sp>
      <p:sp>
        <p:nvSpPr>
          <p:cNvPr id="13" name="TextBox 15"/>
          <p:cNvSpPr txBox="1">
            <a:spLocks noChangeArrowheads="1"/>
          </p:cNvSpPr>
          <p:nvPr/>
        </p:nvSpPr>
        <p:spPr bwMode="auto">
          <a:xfrm>
            <a:off x="1259632" y="2988574"/>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 </a:t>
            </a:r>
            <a:r>
              <a:rPr lang="zh-CN" altLang="en-US" sz="1050" b="1" dirty="0">
                <a:solidFill>
                  <a:srgbClr val="FF0000"/>
                </a:solidFill>
                <a:latin typeface="微软雅黑" pitchFamily="34" charset="-122"/>
                <a:ea typeface="微软雅黑" pitchFamily="34" charset="-122"/>
              </a:rPr>
              <a:t>等待接受连接请求</a:t>
            </a:r>
            <a:r>
              <a:rPr lang="zh-CN" altLang="en-US" sz="1050" dirty="0">
                <a:solidFill>
                  <a:srgbClr val="262626"/>
                </a:solidFill>
                <a:latin typeface="微软雅黑" pitchFamily="34" charset="-122"/>
                <a:ea typeface="微软雅黑" pitchFamily="34" charset="-122"/>
              </a:rPr>
              <a:t>的是服务端程序</a:t>
            </a:r>
            <a:endParaRPr lang="en-US" altLang="zh-CN" sz="1050" dirty="0">
              <a:solidFill>
                <a:srgbClr val="262626"/>
              </a:solidFill>
              <a:latin typeface="微软雅黑" pitchFamily="34" charset="-122"/>
              <a:ea typeface="微软雅黑" pitchFamily="34" charset="-122"/>
            </a:endParaRPr>
          </a:p>
        </p:txBody>
      </p:sp>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2" grpId="0"/>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6.1.4 </a:t>
            </a:r>
            <a:r>
              <a:rPr lang="zh-CN" altLang="en-US" b="1" dirty="0">
                <a:solidFill>
                  <a:srgbClr val="404040"/>
                </a:solidFill>
                <a:latin typeface="微软雅黑" pitchFamily="34" charset="-122"/>
                <a:ea typeface="微软雅黑" pitchFamily="34" charset="-122"/>
              </a:rPr>
              <a:t>开发</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客户端程序流程</a:t>
            </a:r>
            <a:endParaRPr lang="zh-CN" altLang="en-US" b="1" dirty="0">
              <a:solidFill>
                <a:srgbClr val="404040"/>
              </a:solidFill>
              <a:latin typeface="微软雅黑" pitchFamily="34" charset="-122"/>
              <a:ea typeface="微软雅黑" pitchFamily="34" charset="-122"/>
            </a:endParaRPr>
          </a:p>
        </p:txBody>
      </p:sp>
      <p:sp>
        <p:nvSpPr>
          <p:cNvPr id="11" name="TextBox 15"/>
          <p:cNvSpPr txBox="1">
            <a:spLocks noChangeArrowheads="1"/>
          </p:cNvSpPr>
          <p:nvPr/>
        </p:nvSpPr>
        <p:spPr bwMode="auto">
          <a:xfrm>
            <a:off x="1259632" y="1981032"/>
            <a:ext cx="6913264" cy="224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创建客户端套接字对象</a:t>
            </a:r>
            <a:endParaRPr lang="en-US" altLang="zh-CN" sz="1050" dirty="0">
              <a:solidFill>
                <a:srgbClr val="262626"/>
              </a:solidFill>
              <a:latin typeface="微软雅黑" pitchFamily="34" charset="-122"/>
              <a:ea typeface="微软雅黑" pitchFamily="34" charset="-122"/>
            </a:endParaRPr>
          </a:p>
          <a:p>
            <a:pPr marL="0" indent="0" eaLnBrk="1" fontAlgn="auto" hangingPunct="1">
              <a:lnSpc>
                <a:spcPct val="150000"/>
              </a:lnSpc>
              <a:spcBef>
                <a:spcPts val="0"/>
              </a:spcBef>
              <a:spcAft>
                <a:spcPts val="0"/>
              </a:spcAft>
              <a:defRPr/>
            </a:pP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和服务端套接字建立连接</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发送数据</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接收数据</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关闭客户端套接字</a:t>
            </a:r>
            <a:endParaRPr lang="en-US" altLang="zh-CN" sz="1050" dirty="0">
              <a:solidFill>
                <a:srgbClr val="262626"/>
              </a:solidFill>
              <a:latin typeface="微软雅黑" pitchFamily="34" charset="-122"/>
              <a:ea typeface="微软雅黑" pitchFamily="34" charset="-122"/>
            </a:endParaRPr>
          </a:p>
        </p:txBody>
      </p:sp>
      <p:sp>
        <p:nvSpPr>
          <p:cNvPr id="5"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6.1.5</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socket</a:t>
            </a:r>
            <a:r>
              <a:rPr lang="zh-CN" altLang="en-US" b="1" dirty="0">
                <a:solidFill>
                  <a:srgbClr val="404040"/>
                </a:solidFill>
                <a:latin typeface="微软雅黑" pitchFamily="34" charset="-122"/>
                <a:ea typeface="微软雅黑" pitchFamily="34" charset="-122"/>
              </a:rPr>
              <a:t>类的介绍</a:t>
            </a:r>
            <a:endParaRPr lang="zh-CN" altLang="en-US" b="1" dirty="0">
              <a:solidFill>
                <a:srgbClr val="404040"/>
              </a:solidFill>
              <a:latin typeface="微软雅黑" pitchFamily="34" charset="-122"/>
              <a:ea typeface="微软雅黑" pitchFamily="34" charset="-122"/>
            </a:endParaRPr>
          </a:p>
        </p:txBody>
      </p:sp>
      <p:sp>
        <p:nvSpPr>
          <p:cNvPr id="11" name="TextBox 15"/>
          <p:cNvSpPr txBox="1">
            <a:spLocks noChangeArrowheads="1"/>
          </p:cNvSpPr>
          <p:nvPr/>
        </p:nvSpPr>
        <p:spPr bwMode="auto">
          <a:xfrm>
            <a:off x="1259632" y="1888699"/>
            <a:ext cx="288032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itchFamily="34" charset="-122"/>
                <a:ea typeface="微软雅黑" pitchFamily="34" charset="-122"/>
              </a:rPr>
              <a:t>导入</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模块</a:t>
            </a:r>
            <a:endParaRPr lang="en-US" altLang="zh-CN" sz="1050" dirty="0">
              <a:solidFill>
                <a:srgbClr val="262626"/>
              </a:solidFill>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a:solidFill>
                  <a:srgbClr val="FF0000"/>
                </a:solidFill>
                <a:latin typeface="微软雅黑" pitchFamily="34" charset="-122"/>
                <a:ea typeface="微软雅黑" pitchFamily="34" charset="-122"/>
              </a:rPr>
              <a:t>import</a:t>
            </a:r>
            <a:r>
              <a:rPr lang="zh-CN" altLang="en-US" sz="1050" b="1" dirty="0">
                <a:solidFill>
                  <a:srgbClr val="FF0000"/>
                </a:solidFill>
                <a:latin typeface="微软雅黑" pitchFamily="34" charset="-122"/>
                <a:ea typeface="微软雅黑" pitchFamily="34" charset="-122"/>
              </a:rPr>
              <a:t> </a:t>
            </a:r>
            <a:r>
              <a:rPr lang="en-US" altLang="zh-CN" sz="1050" b="1" dirty="0">
                <a:solidFill>
                  <a:srgbClr val="FF0000"/>
                </a:solidFill>
                <a:latin typeface="微软雅黑" pitchFamily="34" charset="-122"/>
                <a:ea typeface="微软雅黑" pitchFamily="34" charset="-122"/>
              </a:rPr>
              <a:t>socket</a:t>
            </a:r>
            <a:endParaRPr lang="en-US" altLang="zh-CN" sz="1050" b="1" dirty="0">
              <a:solidFill>
                <a:srgbClr val="FF0000"/>
              </a:solidFill>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itchFamily="34" charset="-122"/>
                <a:ea typeface="微软雅黑" pitchFamily="34" charset="-122"/>
              </a:rPr>
              <a:t>创建客户端</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对象使用</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类</a:t>
            </a:r>
            <a:endParaRPr lang="en-US" altLang="zh-CN" sz="1050" dirty="0">
              <a:solidFill>
                <a:srgbClr val="262626"/>
              </a:solidFill>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err="1">
                <a:solidFill>
                  <a:srgbClr val="FF0000"/>
                </a:solidFill>
                <a:latin typeface="微软雅黑" pitchFamily="34" charset="-122"/>
                <a:ea typeface="微软雅黑" pitchFamily="34" charset="-122"/>
              </a:rPr>
              <a:t>socket.socket</a:t>
            </a:r>
            <a:r>
              <a:rPr lang="en-US" altLang="zh-CN" sz="1050" b="1" dirty="0">
                <a:solidFill>
                  <a:srgbClr val="FF0000"/>
                </a:solidFill>
                <a:latin typeface="微软雅黑" pitchFamily="34" charset="-122"/>
                <a:ea typeface="微软雅黑" pitchFamily="34" charset="-122"/>
              </a:rPr>
              <a:t>(</a:t>
            </a:r>
            <a:r>
              <a:rPr lang="en-US" altLang="zh-CN" sz="1050" b="1" dirty="0" err="1">
                <a:solidFill>
                  <a:srgbClr val="FF0000"/>
                </a:solidFill>
                <a:latin typeface="微软雅黑" pitchFamily="34" charset="-122"/>
                <a:ea typeface="微软雅黑" pitchFamily="34" charset="-122"/>
              </a:rPr>
              <a:t>AddressFamily</a:t>
            </a:r>
            <a:r>
              <a:rPr lang="en-US" altLang="zh-CN" sz="1050" b="1" dirty="0">
                <a:solidFill>
                  <a:srgbClr val="FF0000"/>
                </a:solidFill>
                <a:latin typeface="微软雅黑" pitchFamily="34" charset="-122"/>
                <a:ea typeface="微软雅黑" pitchFamily="34" charset="-122"/>
              </a:rPr>
              <a:t>, Type)</a:t>
            </a:r>
            <a:endParaRPr lang="en-US" altLang="zh-CN" sz="1050" b="1" dirty="0">
              <a:solidFill>
                <a:srgbClr val="FF0000"/>
              </a:solidFill>
              <a:latin typeface="微软雅黑" pitchFamily="34" charset="-122"/>
              <a:ea typeface="微软雅黑" pitchFamily="34" charset="-122"/>
            </a:endParaRPr>
          </a:p>
        </p:txBody>
      </p:sp>
      <p:graphicFrame>
        <p:nvGraphicFramePr>
          <p:cNvPr id="9" name="表格 8"/>
          <p:cNvGraphicFramePr>
            <a:graphicFrameLocks noGrp="1"/>
          </p:cNvGraphicFramePr>
          <p:nvPr/>
        </p:nvGraphicFramePr>
        <p:xfrm>
          <a:off x="1331640" y="3626009"/>
          <a:ext cx="3168352" cy="1028019"/>
        </p:xfrm>
        <a:graphic>
          <a:graphicData uri="http://schemas.openxmlformats.org/drawingml/2006/table">
            <a:tbl>
              <a:tblPr/>
              <a:tblGrid>
                <a:gridCol w="1252604"/>
                <a:gridCol w="1915748"/>
              </a:tblGrid>
              <a:tr h="440047">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参数名</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说明</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err="1">
                          <a:solidFill>
                            <a:srgbClr val="262626"/>
                          </a:solidFill>
                          <a:latin typeface="微软雅黑" pitchFamily="34" charset="-122"/>
                          <a:ea typeface="微软雅黑" pitchFamily="34" charset="-122"/>
                        </a:rPr>
                        <a:t>AddressFamily</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IP</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地址类型</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 分为</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TPv4</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和</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IPv6</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050" dirty="0">
                          <a:solidFill>
                            <a:srgbClr val="262626"/>
                          </a:solidFill>
                          <a:latin typeface="微软雅黑" pitchFamily="34" charset="-122"/>
                          <a:ea typeface="微软雅黑" pitchFamily="34" charset="-122"/>
                        </a:rPr>
                        <a:t>Type</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传输协议类型</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17" name="TextBox 15"/>
          <p:cNvSpPr txBox="1">
            <a:spLocks noChangeArrowheads="1"/>
          </p:cNvSpPr>
          <p:nvPr/>
        </p:nvSpPr>
        <p:spPr bwMode="auto">
          <a:xfrm>
            <a:off x="1279600" y="3120915"/>
            <a:ext cx="28803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b="1" dirty="0">
                <a:solidFill>
                  <a:srgbClr val="FF0000"/>
                </a:solidFill>
                <a:latin typeface="微软雅黑" pitchFamily="34" charset="-122"/>
                <a:ea typeface="微软雅黑" pitchFamily="34" charset="-122"/>
              </a:rPr>
              <a:t>客户端</a:t>
            </a:r>
            <a:r>
              <a:rPr lang="en-US" altLang="zh-CN" sz="1050" b="1" dirty="0">
                <a:solidFill>
                  <a:srgbClr val="FF0000"/>
                </a:solidFill>
                <a:latin typeface="微软雅黑" pitchFamily="34" charset="-122"/>
                <a:ea typeface="微软雅黑" pitchFamily="34" charset="-122"/>
              </a:rPr>
              <a:t>socket</a:t>
            </a:r>
            <a:r>
              <a:rPr lang="zh-CN" altLang="en-US" sz="1050" b="1" dirty="0">
                <a:solidFill>
                  <a:srgbClr val="FF0000"/>
                </a:solidFill>
                <a:latin typeface="微软雅黑" pitchFamily="34" charset="-122"/>
                <a:ea typeface="微软雅黑" pitchFamily="34" charset="-122"/>
              </a:rPr>
              <a:t>类的参数和方法说明</a:t>
            </a:r>
            <a:r>
              <a:rPr lang="en-US" altLang="zh-CN" sz="1050" b="1" dirty="0">
                <a:solidFill>
                  <a:srgbClr val="FF0000"/>
                </a:solidFill>
                <a:latin typeface="微软雅黑" pitchFamily="34" charset="-122"/>
                <a:ea typeface="微软雅黑" pitchFamily="34" charset="-122"/>
              </a:rPr>
              <a:t>:</a:t>
            </a:r>
            <a:endParaRPr lang="en-US" altLang="zh-CN" sz="1050" b="1" dirty="0">
              <a:solidFill>
                <a:srgbClr val="FF0000"/>
              </a:solidFill>
              <a:latin typeface="微软雅黑" pitchFamily="34" charset="-122"/>
              <a:ea typeface="微软雅黑" pitchFamily="34" charset="-122"/>
            </a:endParaRPr>
          </a:p>
        </p:txBody>
      </p:sp>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6.1.6</a:t>
            </a:r>
            <a:r>
              <a:rPr lang="zh-CN" altLang="en-US" b="1" dirty="0">
                <a:solidFill>
                  <a:srgbClr val="404040"/>
                </a:solidFill>
                <a:latin typeface="微软雅黑" pitchFamily="34" charset="-122"/>
                <a:ea typeface="微软雅黑" pitchFamily="34" charset="-122"/>
              </a:rPr>
              <a:t> 开发客户端使用到的函数</a:t>
            </a:r>
            <a:endParaRPr lang="zh-CN" altLang="en-US" b="1" dirty="0">
              <a:solidFill>
                <a:srgbClr val="404040"/>
              </a:solidFill>
              <a:latin typeface="微软雅黑" pitchFamily="34" charset="-122"/>
              <a:ea typeface="微软雅黑" pitchFamily="34" charset="-122"/>
            </a:endParaRPr>
          </a:p>
        </p:txBody>
      </p:sp>
      <p:graphicFrame>
        <p:nvGraphicFramePr>
          <p:cNvPr id="16" name="表格 15"/>
          <p:cNvGraphicFramePr>
            <a:graphicFrameLocks noGrp="1"/>
          </p:cNvGraphicFramePr>
          <p:nvPr/>
        </p:nvGraphicFramePr>
        <p:xfrm>
          <a:off x="1218804" y="2019513"/>
          <a:ext cx="3168352" cy="1322005"/>
        </p:xfrm>
        <a:graphic>
          <a:graphicData uri="http://schemas.openxmlformats.org/drawingml/2006/table">
            <a:tbl>
              <a:tblPr/>
              <a:tblGrid>
                <a:gridCol w="1252604"/>
                <a:gridCol w="1915748"/>
              </a:tblGrid>
              <a:tr h="440047">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方法名</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说明</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a:solidFill>
                            <a:srgbClr val="262626"/>
                          </a:solidFill>
                          <a:latin typeface="微软雅黑" pitchFamily="34" charset="-122"/>
                          <a:ea typeface="微软雅黑" pitchFamily="34" charset="-122"/>
                        </a:rPr>
                        <a:t>connect</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和服务端套接字建立连接</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send</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发送数据</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r h="2939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itchFamily="34" charset="-122"/>
                          <a:ea typeface="微软雅黑" pitchFamily="34" charset="-122"/>
                        </a:rPr>
                        <a:t>recv</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接收数据</a:t>
                      </a:r>
                      <a:endParaRPr kumimoji="0" lang="en-US" altLang="zh-CN"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bl>
          </a:graphicData>
        </a:graphic>
      </p:graphicFrame>
      <p:graphicFrame>
        <p:nvGraphicFramePr>
          <p:cNvPr id="2" name="表格 1"/>
          <p:cNvGraphicFramePr>
            <a:graphicFrameLocks noGrp="1"/>
          </p:cNvGraphicFramePr>
          <p:nvPr/>
        </p:nvGraphicFramePr>
        <p:xfrm>
          <a:off x="1218804" y="3341518"/>
          <a:ext cx="3168352" cy="293986"/>
        </p:xfrm>
        <a:graphic>
          <a:graphicData uri="http://schemas.openxmlformats.org/drawingml/2006/table">
            <a:tbl>
              <a:tblPr/>
              <a:tblGrid>
                <a:gridCol w="1252604"/>
                <a:gridCol w="1915748"/>
              </a:tblGrid>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close</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关闭连接</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6.1.7 TCP</a:t>
            </a:r>
            <a:r>
              <a:rPr lang="zh-CN" altLang="en-US" b="1" dirty="0">
                <a:solidFill>
                  <a:srgbClr val="404040"/>
                </a:solidFill>
                <a:latin typeface="微软雅黑" pitchFamily="34" charset="-122"/>
                <a:ea typeface="微软雅黑" pitchFamily="34" charset="-122"/>
              </a:rPr>
              <a:t>客户端程序开发</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怎样使用</a:t>
            </a:r>
            <a:r>
              <a:rPr lang="en-US" altLang="zh-CN"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socket</a:t>
            </a: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模块完成</a:t>
            </a:r>
            <a:r>
              <a:rPr lang="en-US" altLang="zh-CN"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TCP</a:t>
            </a: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客户端程序的开发？</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pitchFamily="34" charset="-122"/>
                <a:ea typeface="微软雅黑" pitchFamily="34" charset="-122"/>
              </a:rPr>
              <a:t>创建</a:t>
            </a:r>
            <a:r>
              <a:rPr lang="en-US" altLang="zh-CN" sz="1400" b="1" dirty="0">
                <a:solidFill>
                  <a:srgbClr val="404040"/>
                </a:solidFill>
                <a:latin typeface="微软雅黑" pitchFamily="34" charset="-122"/>
                <a:ea typeface="微软雅黑" pitchFamily="34" charset="-122"/>
              </a:rPr>
              <a:t>TCP</a:t>
            </a:r>
            <a:r>
              <a:rPr lang="zh-CN" altLang="en-US" sz="1400" b="1" dirty="0">
                <a:solidFill>
                  <a:srgbClr val="404040"/>
                </a:solidFill>
                <a:latin typeface="微软雅黑" pitchFamily="34" charset="-122"/>
                <a:ea typeface="微软雅黑" pitchFamily="34" charset="-122"/>
              </a:rPr>
              <a:t>客户端套接字</a:t>
            </a:r>
            <a:endParaRPr lang="zh-CN" altLang="en-US" sz="1400" b="1" dirty="0">
              <a:solidFill>
                <a:srgbClr val="404040"/>
              </a:solidFill>
              <a:latin typeface="微软雅黑" pitchFamily="34" charset="-122"/>
              <a:ea typeface="微软雅黑" pitchFamily="34" charset="-122"/>
            </a:endParaRPr>
          </a:p>
        </p:txBody>
      </p:sp>
      <p:sp>
        <p:nvSpPr>
          <p:cNvPr id="8" name="矩形 7"/>
          <p:cNvSpPr/>
          <p:nvPr/>
        </p:nvSpPr>
        <p:spPr>
          <a:xfrm>
            <a:off x="985390" y="1909024"/>
            <a:ext cx="6970986" cy="2606942"/>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15"/>
          <p:cNvSpPr txBox="1">
            <a:spLocks noChangeArrowheads="1"/>
          </p:cNvSpPr>
          <p:nvPr/>
        </p:nvSpPr>
        <p:spPr bwMode="auto">
          <a:xfrm>
            <a:off x="1331640" y="1954458"/>
            <a:ext cx="4608511" cy="2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err="1">
                <a:solidFill>
                  <a:srgbClr val="808080"/>
                </a:solidFill>
              </a:rPr>
              <a:t>udp</a:t>
            </a:r>
            <a:r>
              <a:rPr lang="zh-CN" altLang="en-US" sz="1050" i="1" dirty="0">
                <a:solidFill>
                  <a:srgbClr val="808080"/>
                </a:solidFill>
              </a:rPr>
              <a:t>的套接字</a:t>
            </a:r>
            <a:br>
              <a:rPr lang="zh-CN" altLang="en-US" sz="1050" i="1" dirty="0">
                <a:solidFill>
                  <a:srgbClr val="808080"/>
                </a:solidFill>
              </a:rPr>
            </a:br>
            <a:r>
              <a:rPr lang="en-US" altLang="zh-CN" sz="1050" i="1" dirty="0">
                <a:solidFill>
                  <a:srgbClr val="808080"/>
                </a:solidFill>
              </a:rPr>
              <a:t># AF_INET: ipv4</a:t>
            </a:r>
            <a:r>
              <a:rPr lang="zh-CN" altLang="en-US" sz="1050" i="1" dirty="0">
                <a:solidFill>
                  <a:srgbClr val="808080"/>
                </a:solidFill>
              </a:rPr>
              <a:t>地址类型</a:t>
            </a:r>
            <a:br>
              <a:rPr lang="zh-CN" altLang="en-US" sz="1050" i="1" dirty="0">
                <a:solidFill>
                  <a:srgbClr val="808080"/>
                </a:solidFill>
              </a:rPr>
            </a:br>
            <a:r>
              <a:rPr lang="en-US" altLang="zh-CN" sz="1050" i="1" dirty="0">
                <a:solidFill>
                  <a:srgbClr val="808080"/>
                </a:solidFill>
              </a:rPr>
              <a:t># SOCK_STREAM: TCP</a:t>
            </a:r>
            <a:r>
              <a:rPr lang="zh-CN" altLang="en-US" sz="1050" i="1" dirty="0">
                <a:solidFill>
                  <a:srgbClr val="808080"/>
                </a:solidFill>
              </a:rPr>
              <a:t>传输协议类型</a:t>
            </a:r>
            <a:br>
              <a:rPr lang="zh-CN" altLang="en-US" sz="1050" i="1" dirty="0">
                <a:solidFill>
                  <a:srgbClr val="808080"/>
                </a:solidFill>
              </a:rPr>
            </a:br>
            <a:r>
              <a:rPr lang="en-US" altLang="zh-CN" sz="1050" dirty="0"/>
              <a:t>s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br>
              <a:rPr lang="en-US" altLang="zh-CN" sz="1050" dirty="0"/>
            </a:br>
            <a:br>
              <a:rPr lang="en-US" altLang="zh-CN" sz="1050" dirty="0"/>
            </a:br>
            <a:r>
              <a:rPr lang="en-US" altLang="zh-CN" sz="1050" i="1" dirty="0">
                <a:solidFill>
                  <a:srgbClr val="808080"/>
                </a:solidFill>
              </a:rPr>
              <a:t># ...</a:t>
            </a:r>
            <a:r>
              <a:rPr lang="zh-CN" altLang="en-US" sz="1050" i="1" dirty="0">
                <a:solidFill>
                  <a:srgbClr val="808080"/>
                </a:solidFill>
              </a:rPr>
              <a:t>这里是使用套接字的功能（省略）</a:t>
            </a:r>
            <a:r>
              <a:rPr lang="en-US" altLang="zh-CN" sz="1050" i="1" dirty="0">
                <a:solidFill>
                  <a:srgbClr val="808080"/>
                </a:solidFill>
              </a:rPr>
              <a:t>...</a:t>
            </a:r>
            <a:br>
              <a:rPr lang="en-US" altLang="zh-CN" sz="1050" i="1" dirty="0">
                <a:solidFill>
                  <a:srgbClr val="808080"/>
                </a:solidFill>
              </a:rPr>
            </a:br>
            <a:br>
              <a:rPr lang="en-US" altLang="zh-CN" sz="1050" i="1" dirty="0">
                <a:solidFill>
                  <a:srgbClr val="808080"/>
                </a:solidFill>
              </a:rPr>
            </a:br>
            <a:r>
              <a:rPr lang="en-US" altLang="zh-CN" sz="1050" i="1" dirty="0">
                <a:solidFill>
                  <a:srgbClr val="808080"/>
                </a:solidFill>
              </a:rPr>
              <a:t># </a:t>
            </a:r>
            <a:r>
              <a:rPr lang="zh-CN" altLang="en-US" sz="1050" i="1" dirty="0">
                <a:solidFill>
                  <a:srgbClr val="808080"/>
                </a:solidFill>
              </a:rPr>
              <a:t>不用的时候，关闭套接字</a:t>
            </a:r>
            <a:br>
              <a:rPr lang="zh-CN" altLang="en-US" sz="1050" i="1" dirty="0">
                <a:solidFill>
                  <a:srgbClr val="808080"/>
                </a:solidFill>
              </a:rPr>
            </a:br>
            <a:r>
              <a:rPr lang="en-US" altLang="zh-CN" sz="1050" dirty="0" err="1"/>
              <a:t>s.close</a:t>
            </a:r>
            <a:r>
              <a:rPr lang="en-US" altLang="zh-CN" sz="1050" dirty="0"/>
              <a:t>()</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客户端程序发送消息</a:t>
            </a:r>
            <a:endParaRPr lang="zh-CN" altLang="en-US" b="1" dirty="0">
              <a:solidFill>
                <a:srgbClr val="404040"/>
              </a:solidFill>
              <a:latin typeface="微软雅黑" pitchFamily="34" charset="-122"/>
              <a:ea typeface="微软雅黑"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6408712"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err="1">
                <a:solidFill>
                  <a:srgbClr val="808080"/>
                </a:solidFill>
              </a:rPr>
              <a:t>tcp</a:t>
            </a:r>
            <a:r>
              <a:rPr lang="en-US" altLang="zh-CN" sz="1050" i="1" dirty="0">
                <a:solidFill>
                  <a:srgbClr val="808080"/>
                </a:solidFill>
              </a:rPr>
              <a:t> socket</a:t>
            </a:r>
            <a:br>
              <a:rPr lang="en-US" altLang="zh-CN" sz="1050" i="1" dirty="0">
                <a:solidFill>
                  <a:srgbClr val="808080"/>
                </a:solidFill>
              </a:rPr>
            </a:br>
            <a:r>
              <a:rPr lang="en-US" altLang="zh-CN" sz="1050" dirty="0" err="1"/>
              <a:t>tcp_client_socket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目的信息</a:t>
            </a:r>
            <a:br>
              <a:rPr lang="zh-CN" altLang="en-US" sz="1050" i="1" dirty="0">
                <a:solidFill>
                  <a:srgbClr val="808080"/>
                </a:solidFill>
              </a:rPr>
            </a:br>
            <a:r>
              <a:rPr lang="en-US" altLang="zh-CN" sz="1050" dirty="0" err="1"/>
              <a:t>server_ip</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err="1">
                <a:solidFill>
                  <a:srgbClr val="008080"/>
                </a:solidFill>
              </a:rPr>
              <a:t>ip</a:t>
            </a:r>
            <a:r>
              <a:rPr lang="en-US" altLang="zh-CN" sz="1050" b="1" dirty="0">
                <a:solidFill>
                  <a:srgbClr val="008080"/>
                </a:solidFill>
              </a:rPr>
              <a:t>:”</a:t>
            </a:r>
            <a:r>
              <a:rPr lang="en-US" altLang="zh-CN" sz="1050" dirty="0"/>
              <a:t>)</a:t>
            </a:r>
            <a:br>
              <a:rPr lang="en-US" altLang="zh-CN" sz="1050" dirty="0"/>
            </a:br>
            <a:r>
              <a:rPr lang="en-US" altLang="zh-CN" sz="1050" dirty="0" err="1"/>
              <a:t>server_port</a:t>
            </a:r>
            <a:r>
              <a:rPr lang="en-US" altLang="zh-CN" sz="1050" dirty="0"/>
              <a:t> = </a:t>
            </a:r>
            <a:r>
              <a:rPr lang="en-US" altLang="zh-CN" sz="1050" dirty="0" err="1">
                <a:solidFill>
                  <a:srgbClr val="000080"/>
                </a:solidFill>
              </a:rPr>
              <a:t>int</a:t>
            </a:r>
            <a:r>
              <a:rPr lang="en-US" altLang="zh-CN" sz="1050" dirty="0"/>
              <a:t>(</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a:solidFill>
                  <a:srgbClr val="008080"/>
                </a:solidFill>
              </a:rPr>
              <a:t>port:”</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连接服务器套接字</a:t>
            </a:r>
            <a:br>
              <a:rPr lang="zh-CN" altLang="en-US" sz="1050" i="1" dirty="0">
                <a:solidFill>
                  <a:srgbClr val="808080"/>
                </a:solidFill>
              </a:rPr>
            </a:br>
            <a:r>
              <a:rPr lang="en-US" altLang="zh-CN" sz="1050" dirty="0" err="1"/>
              <a:t>tcp_client_socket.connect</a:t>
            </a:r>
            <a:r>
              <a:rPr lang="en-US" altLang="zh-CN" sz="1050" dirty="0"/>
              <a:t>((</a:t>
            </a:r>
            <a:r>
              <a:rPr lang="en-US" altLang="zh-CN" sz="1050" dirty="0" err="1"/>
              <a:t>server_ip</a:t>
            </a:r>
            <a:r>
              <a:rPr lang="en-US" altLang="zh-CN" sz="1050" dirty="0"/>
              <a:t>, </a:t>
            </a:r>
            <a:r>
              <a:rPr lang="en-US" altLang="zh-CN" sz="1050" dirty="0" err="1"/>
              <a:t>server_port</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提示用户输入数据</a:t>
            </a:r>
            <a:br>
              <a:rPr lang="zh-CN" altLang="en-US" sz="1050" i="1" dirty="0">
                <a:solidFill>
                  <a:srgbClr val="808080"/>
                </a:solidFill>
              </a:rPr>
            </a:br>
            <a:r>
              <a:rPr lang="en-US" altLang="zh-CN" sz="1050" dirty="0" err="1"/>
              <a:t>send_data</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请输入要发送的数据：</a:t>
            </a:r>
            <a:r>
              <a:rPr lang="en-US" altLang="zh-CN" sz="1050" b="1" dirty="0">
                <a:solidFill>
                  <a:srgbClr val="008080"/>
                </a:solidFill>
              </a:rPr>
              <a:t>”</a:t>
            </a:r>
            <a:r>
              <a:rPr lang="en-US" altLang="zh-CN" sz="1050" dirty="0"/>
              <a:t>)</a:t>
            </a:r>
            <a:br>
              <a:rPr lang="en-US" altLang="zh-CN" sz="1050" dirty="0"/>
            </a:br>
            <a:r>
              <a:rPr lang="en-US" altLang="zh-CN" sz="1050" dirty="0" err="1"/>
              <a:t>tcp_client_socket.send</a:t>
            </a:r>
            <a:r>
              <a:rPr lang="en-US" altLang="zh-CN" sz="1050" dirty="0"/>
              <a:t>(</a:t>
            </a:r>
            <a:r>
              <a:rPr lang="en-US" altLang="zh-CN" sz="1050" dirty="0" err="1"/>
              <a:t>send_data.encode</a:t>
            </a:r>
            <a:r>
              <a:rPr lang="en-US" altLang="zh-CN" sz="1050" dirty="0"/>
              <a:t>(</a:t>
            </a:r>
            <a:r>
              <a:rPr lang="en-US" altLang="zh-CN" sz="1050" b="1" dirty="0">
                <a:solidFill>
                  <a:srgbClr val="008080"/>
                </a:solidFill>
              </a:rPr>
              <a:t>”utf-8“</a:t>
            </a:r>
            <a:r>
              <a:rPr lang="en-US" altLang="zh-CN" sz="1050" dirty="0"/>
              <a:t>))</a:t>
            </a:r>
            <a:r>
              <a:rPr lang="en-US" altLang="zh-CN" sz="1050" i="1" dirty="0">
                <a:solidFill>
                  <a:srgbClr val="808080"/>
                </a:solidFill>
              </a:rPr>
              <a:t> #</a:t>
            </a:r>
            <a:r>
              <a:rPr lang="zh-CN" altLang="en-US" sz="1050" i="1" dirty="0">
                <a:solidFill>
                  <a:srgbClr val="808080"/>
                </a:solidFill>
              </a:rPr>
              <a:t> 注意：如果是</a:t>
            </a:r>
            <a:r>
              <a:rPr lang="en-US" altLang="zh-CN" sz="1050" i="1" dirty="0">
                <a:solidFill>
                  <a:srgbClr val="808080"/>
                </a:solidFill>
              </a:rPr>
              <a:t>windows</a:t>
            </a:r>
            <a:r>
              <a:rPr lang="zh-CN" altLang="en-US" sz="1050" i="1" dirty="0">
                <a:solidFill>
                  <a:srgbClr val="808080"/>
                </a:solidFill>
              </a:rPr>
              <a:t>的网络调试助手使用</a:t>
            </a:r>
            <a:r>
              <a:rPr lang="en-US" altLang="zh-CN" sz="1050" i="1" dirty="0" err="1">
                <a:solidFill>
                  <a:srgbClr val="808080"/>
                </a:solidFill>
              </a:rPr>
              <a:t>gbk</a:t>
            </a:r>
            <a:r>
              <a:rPr lang="zh-CN" altLang="en-US" sz="1050" i="1" dirty="0">
                <a:solidFill>
                  <a:srgbClr val="808080"/>
                </a:solidFill>
              </a:rPr>
              <a:t>编码</a:t>
            </a:r>
            <a:br>
              <a:rPr lang="en-US" altLang="zh-CN" sz="1050" dirty="0"/>
            </a:br>
            <a:r>
              <a:rPr lang="en-US" altLang="zh-CN" sz="1050" i="1" dirty="0">
                <a:solidFill>
                  <a:srgbClr val="808080"/>
                </a:solidFill>
              </a:rPr>
              <a:t># </a:t>
            </a:r>
            <a:r>
              <a:rPr lang="zh-CN" altLang="en-US" sz="1050" i="1" dirty="0">
                <a:solidFill>
                  <a:srgbClr val="808080"/>
                </a:solidFill>
              </a:rPr>
              <a:t>关闭套接字</a:t>
            </a:r>
            <a:br>
              <a:rPr lang="zh-CN" altLang="en-US" sz="1050" i="1" dirty="0">
                <a:solidFill>
                  <a:srgbClr val="808080"/>
                </a:solidFill>
              </a:rPr>
            </a:br>
            <a:r>
              <a:rPr lang="en-US" altLang="zh-CN" sz="1050" dirty="0" err="1"/>
              <a:t>tcp_client_socket.close</a:t>
            </a:r>
            <a:r>
              <a:rPr lang="en-US" altLang="zh-CN" sz="1050" dirty="0"/>
              <a:t>()</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6.1.8</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客户端程序接收消息</a:t>
            </a:r>
            <a:endParaRPr lang="zh-CN" altLang="en-US" b="1" dirty="0">
              <a:solidFill>
                <a:srgbClr val="404040"/>
              </a:solidFill>
              <a:latin typeface="微软雅黑" pitchFamily="34" charset="-122"/>
              <a:ea typeface="微软雅黑"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4608511"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err="1">
                <a:solidFill>
                  <a:srgbClr val="808080"/>
                </a:solidFill>
              </a:rPr>
              <a:t>tcp</a:t>
            </a:r>
            <a:r>
              <a:rPr lang="en-US" altLang="zh-CN" sz="1050" i="1" dirty="0">
                <a:solidFill>
                  <a:srgbClr val="808080"/>
                </a:solidFill>
              </a:rPr>
              <a:t> socket</a:t>
            </a:r>
            <a:br>
              <a:rPr lang="en-US" altLang="zh-CN" sz="1050" i="1" dirty="0">
                <a:solidFill>
                  <a:srgbClr val="808080"/>
                </a:solidFill>
              </a:rPr>
            </a:br>
            <a:r>
              <a:rPr lang="en-US" altLang="zh-CN" sz="1050" dirty="0" err="1"/>
              <a:t>tcp_client_socket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br>
              <a:rPr lang="zh-CN" altLang="en-US" sz="1050" i="1" dirty="0">
                <a:solidFill>
                  <a:srgbClr val="808080"/>
                </a:solidFill>
              </a:rPr>
            </a:br>
            <a:r>
              <a:rPr lang="en-US" altLang="zh-CN" sz="1050" dirty="0" err="1"/>
              <a:t>server_ip</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err="1">
                <a:solidFill>
                  <a:srgbClr val="008080"/>
                </a:solidFill>
              </a:rPr>
              <a:t>ip</a:t>
            </a:r>
            <a:r>
              <a:rPr lang="en-US" altLang="zh-CN" sz="1050" b="1" dirty="0">
                <a:solidFill>
                  <a:srgbClr val="008080"/>
                </a:solidFill>
              </a:rPr>
              <a:t>:"</a:t>
            </a:r>
            <a:r>
              <a:rPr lang="en-US" altLang="zh-CN" sz="1050" dirty="0"/>
              <a:t>)</a:t>
            </a:r>
            <a:br>
              <a:rPr lang="en-US" altLang="zh-CN" sz="1050" dirty="0"/>
            </a:br>
            <a:r>
              <a:rPr lang="en-US" altLang="zh-CN" sz="1050" dirty="0" err="1"/>
              <a:t>server_port</a:t>
            </a:r>
            <a:r>
              <a:rPr lang="en-US" altLang="zh-CN" sz="1050" dirty="0"/>
              <a:t> = </a:t>
            </a:r>
            <a:r>
              <a:rPr lang="en-US" altLang="zh-CN" sz="1050" dirty="0" err="1">
                <a:solidFill>
                  <a:srgbClr val="000080"/>
                </a:solidFill>
              </a:rPr>
              <a:t>int</a:t>
            </a:r>
            <a:r>
              <a:rPr lang="en-US" altLang="zh-CN" sz="1050" dirty="0"/>
              <a:t>(</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a:solidFill>
                  <a:srgbClr val="008080"/>
                </a:solidFill>
              </a:rPr>
              <a:t>port:"</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连接服务器套接字</a:t>
            </a:r>
            <a:br>
              <a:rPr lang="zh-CN" altLang="en-US" sz="1050" i="1" dirty="0">
                <a:solidFill>
                  <a:srgbClr val="808080"/>
                </a:solidFill>
              </a:rPr>
            </a:br>
            <a:r>
              <a:rPr lang="en-US" altLang="zh-CN" sz="1050" dirty="0" err="1"/>
              <a:t>tcp_client_socket.connect</a:t>
            </a:r>
            <a:r>
              <a:rPr lang="en-US" altLang="zh-CN" sz="1050" dirty="0"/>
              <a:t>((</a:t>
            </a:r>
            <a:r>
              <a:rPr lang="en-US" altLang="zh-CN" sz="1050" dirty="0" err="1"/>
              <a:t>server_ip</a:t>
            </a:r>
            <a:r>
              <a:rPr lang="en-US" altLang="zh-CN" sz="1050" dirty="0"/>
              <a:t>, </a:t>
            </a:r>
            <a:r>
              <a:rPr lang="en-US" altLang="zh-CN" sz="1050" dirty="0" err="1"/>
              <a:t>server_port</a:t>
            </a:r>
            <a:r>
              <a:rPr lang="en-US" altLang="zh-CN" sz="1050" dirty="0"/>
              <a:t>))</a:t>
            </a:r>
            <a:br>
              <a:rPr lang="zh-CN" altLang="en-US" sz="1050" i="1" dirty="0">
                <a:solidFill>
                  <a:srgbClr val="808080"/>
                </a:solidFill>
              </a:rPr>
            </a:br>
            <a:r>
              <a:rPr lang="en-US" altLang="zh-CN" sz="1050" dirty="0" err="1"/>
              <a:t>send_data</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请输入要发送的数据：</a:t>
            </a:r>
            <a:r>
              <a:rPr lang="en-US" altLang="zh-CN" sz="1050" b="1" dirty="0">
                <a:solidFill>
                  <a:srgbClr val="008080"/>
                </a:solidFill>
              </a:rPr>
              <a:t>"</a:t>
            </a:r>
            <a:r>
              <a:rPr lang="en-US" altLang="zh-CN" sz="1050" dirty="0"/>
              <a:t>)</a:t>
            </a:r>
            <a:br>
              <a:rPr lang="en-US" altLang="zh-CN" sz="1050" dirty="0"/>
            </a:br>
            <a:r>
              <a:rPr lang="en-US" altLang="zh-CN" sz="1050" dirty="0" err="1"/>
              <a:t>tcp_client_socket.send</a:t>
            </a:r>
            <a:r>
              <a:rPr lang="en-US" altLang="zh-CN" sz="1050" dirty="0"/>
              <a:t>(</a:t>
            </a:r>
            <a:r>
              <a:rPr lang="en-US" altLang="zh-CN" sz="1050" dirty="0" err="1"/>
              <a:t>send_data.encode</a:t>
            </a:r>
            <a:r>
              <a:rPr lang="en-US" altLang="zh-CN" sz="1050" dirty="0"/>
              <a:t>(</a:t>
            </a:r>
            <a:r>
              <a:rPr lang="en-US" altLang="zh-CN" sz="1050" b="1" dirty="0">
                <a:solidFill>
                  <a:srgbClr val="008080"/>
                </a:solidFill>
              </a:rPr>
              <a:t>”utf-8"</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接收对方发送过来的数据，最大接收</a:t>
            </a:r>
            <a:r>
              <a:rPr lang="en-US" altLang="zh-CN" sz="1050" i="1" dirty="0">
                <a:solidFill>
                  <a:srgbClr val="808080"/>
                </a:solidFill>
              </a:rPr>
              <a:t>1024</a:t>
            </a:r>
            <a:r>
              <a:rPr lang="zh-CN" altLang="en-US" sz="1050" i="1" dirty="0">
                <a:solidFill>
                  <a:srgbClr val="808080"/>
                </a:solidFill>
              </a:rPr>
              <a:t>个字节</a:t>
            </a:r>
            <a:br>
              <a:rPr lang="zh-CN" altLang="en-US" sz="1050" i="1" dirty="0">
                <a:solidFill>
                  <a:srgbClr val="808080"/>
                </a:solidFill>
              </a:rPr>
            </a:br>
            <a:r>
              <a:rPr lang="en-US" altLang="zh-CN" sz="1050" dirty="0" err="1"/>
              <a:t>recvData</a:t>
            </a:r>
            <a:r>
              <a:rPr lang="en-US" altLang="zh-CN" sz="1050" dirty="0"/>
              <a:t> = </a:t>
            </a:r>
            <a:r>
              <a:rPr lang="en-US" altLang="zh-CN" sz="1050" dirty="0" err="1"/>
              <a:t>tcp_client_socket.recv</a:t>
            </a:r>
            <a:r>
              <a:rPr lang="en-US" altLang="zh-CN" sz="1050" dirty="0"/>
              <a:t>(</a:t>
            </a:r>
            <a:r>
              <a:rPr lang="en-US" altLang="zh-CN" sz="1050" dirty="0">
                <a:solidFill>
                  <a:srgbClr val="0000FF"/>
                </a:solidFill>
              </a:rPr>
              <a:t>1024</a:t>
            </a:r>
            <a:r>
              <a:rPr lang="en-US" altLang="zh-CN" sz="1050" dirty="0"/>
              <a:t>)</a:t>
            </a:r>
            <a:br>
              <a:rPr lang="en-US" altLang="zh-CN" sz="1050" dirty="0"/>
            </a:b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接收到的数据为</a:t>
            </a:r>
            <a:r>
              <a:rPr lang="en-US" altLang="zh-CN" sz="1050" b="1" dirty="0">
                <a:solidFill>
                  <a:srgbClr val="008080"/>
                </a:solidFill>
              </a:rPr>
              <a:t>:'</a:t>
            </a:r>
            <a:r>
              <a:rPr lang="en-US" altLang="zh-CN" sz="1050" dirty="0"/>
              <a:t>, </a:t>
            </a:r>
            <a:r>
              <a:rPr lang="en-US" altLang="zh-CN" sz="1050" dirty="0" err="1"/>
              <a:t>recvData.decode</a:t>
            </a:r>
            <a:r>
              <a:rPr lang="en-US" altLang="zh-CN" sz="1050" dirty="0"/>
              <a:t>(</a:t>
            </a:r>
            <a:r>
              <a:rPr lang="en-US" altLang="zh-CN" sz="1050" b="1" dirty="0">
                <a:solidFill>
                  <a:srgbClr val="008080"/>
                </a:solidFill>
              </a:rPr>
              <a:t>’utf-8'</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关闭套接字</a:t>
            </a:r>
            <a:br>
              <a:rPr lang="zh-CN" altLang="en-US" sz="1050" i="1" dirty="0">
                <a:solidFill>
                  <a:srgbClr val="808080"/>
                </a:solidFill>
              </a:rPr>
            </a:br>
            <a:r>
              <a:rPr lang="en-US" altLang="zh-CN" sz="1050" dirty="0" err="1"/>
              <a:t>tcp_client_socket.close</a:t>
            </a:r>
            <a:r>
              <a:rPr lang="en-US" altLang="zh-CN" sz="1050" dirty="0"/>
              <a:t>()</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949011"/>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能够</a:t>
            </a:r>
            <a:r>
              <a:rPr lang="zh-CN" altLang="en-US" sz="1050" b="1" dirty="0">
                <a:solidFill>
                  <a:srgbClr val="FF0000"/>
                </a:solidFill>
                <a:latin typeface="微软雅黑" pitchFamily="34" charset="-122"/>
                <a:ea typeface="微软雅黑" pitchFamily="34" charset="-122"/>
              </a:rPr>
              <a:t>编写基于网络通信的软件或程序</a:t>
            </a:r>
            <a:r>
              <a:rPr lang="zh-CN" altLang="en-US" sz="1050" dirty="0">
                <a:solidFill>
                  <a:srgbClr val="262626"/>
                </a:solidFill>
                <a:latin typeface="微软雅黑" pitchFamily="34" charset="-122"/>
                <a:ea typeface="微软雅黑" pitchFamily="34" charset="-122"/>
              </a:rPr>
              <a:t>，通常来说就是网络编程。</a:t>
            </a:r>
            <a:endParaRPr lang="en-US" altLang="zh-CN" sz="1050" dirty="0">
              <a:solidFill>
                <a:srgbClr val="262626"/>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1.3</a:t>
            </a:r>
            <a:r>
              <a:rPr lang="zh-CN" altLang="en-US" b="1" dirty="0">
                <a:solidFill>
                  <a:srgbClr val="404040"/>
                </a:solidFill>
                <a:latin typeface="微软雅黑" pitchFamily="34" charset="-122"/>
                <a:ea typeface="微软雅黑" pitchFamily="34" charset="-122"/>
              </a:rPr>
              <a:t> 学习网络的目的</a:t>
            </a:r>
            <a:endParaRPr lang="zh-CN" altLang="en-US" b="1" dirty="0">
              <a:solidFill>
                <a:srgbClr val="404040"/>
              </a:solidFill>
              <a:latin typeface="微软雅黑" pitchFamily="34" charset="-122"/>
              <a:ea typeface="微软雅黑" pitchFamily="34" charset="-122"/>
            </a:endParaRPr>
          </a:p>
        </p:txBody>
      </p:sp>
      <p:sp>
        <p:nvSpPr>
          <p:cNvPr id="7" name="矩形 6"/>
          <p:cNvSpPr>
            <a:spLocks noChangeArrowheads="1"/>
          </p:cNvSpPr>
          <p:nvPr/>
        </p:nvSpPr>
        <p:spPr bwMode="auto">
          <a:xfrm>
            <a:off x="841375" y="2504916"/>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pitchFamily="34" charset="-122"/>
                <a:ea typeface="微软雅黑" pitchFamily="34" charset="-122"/>
              </a:rPr>
              <a:t>比如：</a:t>
            </a:r>
            <a:endParaRPr lang="zh-CN" altLang="zh-CN" sz="1100" b="1" dirty="0">
              <a:solidFill>
                <a:srgbClr val="FF0000"/>
              </a:solidFill>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2123728" y="3200678"/>
            <a:ext cx="1169952" cy="1394266"/>
          </a:xfrm>
          <a:prstGeom prst="rect">
            <a:avLst/>
          </a:prstGeom>
          <a:ln w="3175">
            <a:solidFill>
              <a:schemeClr val="bg1">
                <a:lumMod val="65000"/>
              </a:schemeClr>
            </a:solidFill>
          </a:ln>
        </p:spPr>
      </p:pic>
      <p:pic>
        <p:nvPicPr>
          <p:cNvPr id="5" name="图片 4"/>
          <p:cNvPicPr>
            <a:picLocks noChangeAspect="1"/>
          </p:cNvPicPr>
          <p:nvPr/>
        </p:nvPicPr>
        <p:blipFill>
          <a:blip r:embed="rId2"/>
          <a:stretch>
            <a:fillRect/>
          </a:stretch>
        </p:blipFill>
        <p:spPr>
          <a:xfrm>
            <a:off x="3995936" y="3200678"/>
            <a:ext cx="1394266" cy="1394266"/>
          </a:xfrm>
          <a:prstGeom prst="rect">
            <a:avLst/>
          </a:prstGeom>
          <a:ln w="3175">
            <a:solidFill>
              <a:schemeClr val="bg1">
                <a:lumMod val="65000"/>
              </a:schemeClr>
            </a:solidFill>
          </a:ln>
        </p:spPr>
      </p:pic>
      <p:pic>
        <p:nvPicPr>
          <p:cNvPr id="8" name="图片 7"/>
          <p:cNvPicPr>
            <a:picLocks noChangeAspect="1"/>
          </p:cNvPicPr>
          <p:nvPr/>
        </p:nvPicPr>
        <p:blipFill>
          <a:blip r:embed="rId3"/>
          <a:stretch>
            <a:fillRect/>
          </a:stretch>
        </p:blipFill>
        <p:spPr>
          <a:xfrm>
            <a:off x="6092458" y="3200678"/>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6.1 </a:t>
            </a:r>
            <a:r>
              <a:rPr lang="en-US" altLang="zh-CN" sz="2400" b="1" dirty="0">
                <a:solidFill>
                  <a:srgbClr val="262626"/>
                </a:solidFill>
                <a:latin typeface="微软雅黑" pitchFamily="34" charset="-122"/>
                <a:ea typeface="微软雅黑" pitchFamily="34" charset="-122"/>
              </a:rPr>
              <a:t>TCP</a:t>
            </a:r>
            <a:r>
              <a:rPr lang="zh-CN" altLang="en-US" sz="2400" b="1" dirty="0">
                <a:solidFill>
                  <a:srgbClr val="262626"/>
                </a:solidFill>
                <a:latin typeface="微软雅黑" pitchFamily="34" charset="-122"/>
                <a:ea typeface="微软雅黑" pitchFamily="34" charset="-122"/>
              </a:rPr>
              <a:t>客户端开发流程</a:t>
            </a:r>
            <a:endParaRPr lang="zh-TW"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6.1.9</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
        <p:nvSpPr>
          <p:cNvPr id="7" name="TextBox 15"/>
          <p:cNvSpPr txBox="1">
            <a:spLocks noChangeArrowheads="1"/>
          </p:cNvSpPr>
          <p:nvPr/>
        </p:nvSpPr>
        <p:spPr bwMode="auto">
          <a:xfrm>
            <a:off x="819162" y="159068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导入</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模块</a:t>
            </a:r>
            <a:endParaRPr lang="en-US" altLang="zh-CN" sz="1050" dirty="0">
              <a:solidFill>
                <a:srgbClr val="262626"/>
              </a:solidFill>
              <a:latin typeface="微软雅黑" pitchFamily="34" charset="-122"/>
              <a:ea typeface="微软雅黑" pitchFamily="34" charset="-122"/>
            </a:endParaRPr>
          </a:p>
        </p:txBody>
      </p:sp>
      <p:sp>
        <p:nvSpPr>
          <p:cNvPr id="8" name="TextBox 15"/>
          <p:cNvSpPr txBox="1">
            <a:spLocks noChangeArrowheads="1"/>
          </p:cNvSpPr>
          <p:nvPr/>
        </p:nvSpPr>
        <p:spPr bwMode="auto">
          <a:xfrm>
            <a:off x="819162" y="1927638"/>
            <a:ext cx="6913264"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创建</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套接字‘</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a:t>
            </a:r>
            <a:r>
              <a:rPr lang="en-US" altLang="zh-CN" sz="1050" dirty="0">
                <a:solidFill>
                  <a:srgbClr val="262626"/>
                </a:solidFill>
                <a:latin typeface="微软雅黑" pitchFamily="34" charset="-122"/>
                <a:ea typeface="微软雅黑" pitchFamily="34" charset="-122"/>
              </a:rPr>
              <a:t>‘AF_INET’,</a:t>
            </a:r>
            <a:r>
              <a:rPr lang="zh-CN" altLang="en-US" sz="1050" dirty="0">
                <a:solidFill>
                  <a:srgbClr val="262626"/>
                </a:solidFill>
                <a:latin typeface="微软雅黑" pitchFamily="34" charset="-122"/>
                <a:ea typeface="微软雅黑" pitchFamily="34" charset="-122"/>
              </a:rPr>
              <a:t> 表示</a:t>
            </a:r>
            <a:r>
              <a:rPr lang="en-US" altLang="zh-CN" sz="1050" dirty="0">
                <a:solidFill>
                  <a:srgbClr val="262626"/>
                </a:solidFill>
                <a:latin typeface="微软雅黑" pitchFamily="34" charset="-122"/>
                <a:ea typeface="微软雅黑" pitchFamily="34" charset="-122"/>
              </a:rPr>
              <a:t>IPv4</a:t>
            </a:r>
            <a:r>
              <a:rPr lang="zh-CN" altLang="en-US" sz="1050" dirty="0">
                <a:solidFill>
                  <a:srgbClr val="262626"/>
                </a:solidFill>
                <a:latin typeface="微软雅黑" pitchFamily="34" charset="-122"/>
                <a:ea typeface="微软雅黑" pitchFamily="34" charset="-122"/>
              </a:rPr>
              <a:t>地址类型</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a:t>
            </a:r>
            <a:r>
              <a:rPr lang="en-US" altLang="zh-CN" sz="1050" dirty="0">
                <a:solidFill>
                  <a:srgbClr val="262626"/>
                </a:solidFill>
                <a:latin typeface="微软雅黑" pitchFamily="34" charset="-122"/>
                <a:ea typeface="微软雅黑" pitchFamily="34" charset="-122"/>
              </a:rPr>
              <a:t>‘SOCK_STREAM’,</a:t>
            </a:r>
            <a:r>
              <a:rPr lang="zh-CN" altLang="en-US" sz="1050" dirty="0">
                <a:solidFill>
                  <a:srgbClr val="262626"/>
                </a:solidFill>
                <a:latin typeface="微软雅黑" pitchFamily="34" charset="-122"/>
                <a:ea typeface="微软雅黑" pitchFamily="34" charset="-122"/>
              </a:rPr>
              <a:t> 表示</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传输协议类型</a:t>
            </a:r>
            <a:endParaRPr lang="en-US" altLang="zh-CN" sz="1050" dirty="0">
              <a:solidFill>
                <a:srgbClr val="262626"/>
              </a:solidFill>
              <a:latin typeface="微软雅黑" pitchFamily="34" charset="-122"/>
              <a:ea typeface="微软雅黑" pitchFamily="34" charset="-122"/>
            </a:endParaRPr>
          </a:p>
        </p:txBody>
      </p:sp>
      <p:sp>
        <p:nvSpPr>
          <p:cNvPr id="12" name="TextBox 15"/>
          <p:cNvSpPr txBox="1">
            <a:spLocks noChangeArrowheads="1"/>
          </p:cNvSpPr>
          <p:nvPr/>
        </p:nvSpPr>
        <p:spPr bwMode="auto">
          <a:xfrm>
            <a:off x="819162" y="2774571"/>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 发送数据‘</a:t>
            </a:r>
            <a:r>
              <a:rPr lang="en-US" altLang="zh-CN" sz="1050" dirty="0">
                <a:solidFill>
                  <a:srgbClr val="262626"/>
                </a:solidFill>
                <a:latin typeface="微软雅黑" pitchFamily="34" charset="-122"/>
                <a:ea typeface="微软雅黑" pitchFamily="34" charset="-122"/>
              </a:rPr>
              <a:t>send</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要发送的二进制数据， 注意</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字符串需要使用</a:t>
            </a:r>
            <a:r>
              <a:rPr lang="en-US" altLang="zh-CN" sz="1050" dirty="0">
                <a:solidFill>
                  <a:srgbClr val="262626"/>
                </a:solidFill>
                <a:latin typeface="微软雅黑" pitchFamily="34" charset="-122"/>
                <a:ea typeface="微软雅黑" pitchFamily="34" charset="-122"/>
              </a:rPr>
              <a:t>encode()</a:t>
            </a:r>
            <a:r>
              <a:rPr lang="zh-CN" altLang="en-US" sz="1050" dirty="0">
                <a:solidFill>
                  <a:srgbClr val="262626"/>
                </a:solidFill>
                <a:latin typeface="微软雅黑" pitchFamily="34" charset="-122"/>
                <a:ea typeface="微软雅黑" pitchFamily="34" charset="-122"/>
              </a:rPr>
              <a:t>方法进行编码</a:t>
            </a:r>
            <a:endParaRPr lang="en-US" altLang="zh-CN" sz="1050" dirty="0">
              <a:solidFill>
                <a:srgbClr val="262626"/>
              </a:solidFill>
              <a:latin typeface="微软雅黑" pitchFamily="34" charset="-122"/>
              <a:ea typeface="微软雅黑" pitchFamily="34" charset="-122"/>
            </a:endParaRPr>
          </a:p>
        </p:txBody>
      </p:sp>
      <p:sp>
        <p:nvSpPr>
          <p:cNvPr id="13" name="TextBox 15"/>
          <p:cNvSpPr txBox="1">
            <a:spLocks noChangeArrowheads="1"/>
          </p:cNvSpPr>
          <p:nvPr/>
        </p:nvSpPr>
        <p:spPr bwMode="auto">
          <a:xfrm>
            <a:off x="829406" y="3380735"/>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 接收数据‘</a:t>
            </a:r>
            <a:r>
              <a:rPr lang="en-US" altLang="zh-CN" sz="1050" dirty="0" err="1">
                <a:solidFill>
                  <a:srgbClr val="262626"/>
                </a:solidFill>
                <a:latin typeface="微软雅黑" pitchFamily="34" charset="-122"/>
                <a:ea typeface="微软雅黑" pitchFamily="34" charset="-122"/>
              </a:rPr>
              <a:t>recv</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表示每次接收数据的大小，单位是字节</a:t>
            </a:r>
            <a:endParaRPr lang="en-US" altLang="zh-CN" sz="1050" dirty="0">
              <a:solidFill>
                <a:srgbClr val="262626"/>
              </a:solidFill>
              <a:latin typeface="微软雅黑" pitchFamily="34" charset="-122"/>
              <a:ea typeface="微软雅黑" pitchFamily="34" charset="-122"/>
            </a:endParaRPr>
          </a:p>
        </p:txBody>
      </p:sp>
      <p:sp>
        <p:nvSpPr>
          <p:cNvPr id="9" name="TextBox 15"/>
          <p:cNvSpPr txBox="1">
            <a:spLocks noChangeArrowheads="1"/>
          </p:cNvSpPr>
          <p:nvPr/>
        </p:nvSpPr>
        <p:spPr bwMode="auto">
          <a:xfrm>
            <a:off x="829406" y="3985294"/>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 关闭套接字‘</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’表示通信完成</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12" grpId="0"/>
      <p:bldP spid="13"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dirty="0">
                <a:solidFill>
                  <a:srgbClr val="262626"/>
                </a:solidFill>
                <a:latin typeface="微软雅黑" pitchFamily="34" charset="-122"/>
                <a:ea typeface="微软雅黑" pitchFamily="34" charset="-122"/>
              </a:rPr>
              <a:t>TCP</a:t>
            </a:r>
            <a:r>
              <a:rPr lang="zh-CN" altLang="en-US" sz="2000" dirty="0">
                <a:solidFill>
                  <a:srgbClr val="262626"/>
                </a:solidFill>
                <a:latin typeface="微软雅黑" pitchFamily="34" charset="-122"/>
                <a:ea typeface="微软雅黑" pitchFamily="34" charset="-122"/>
              </a:rPr>
              <a:t>客户端和服务器端程序的开发</a:t>
            </a:r>
            <a:endParaRPr lang="en-US" altLang="zh-CN" sz="20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客户端开发流程</a:t>
            </a:r>
            <a:endParaRPr lang="zh-CN" altLang="en-US"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solidFill>
                  <a:srgbClr val="FF0000"/>
                </a:solidFill>
                <a:latin typeface="微软雅黑" pitchFamily="34" charset="-122"/>
                <a:ea typeface="微软雅黑" pitchFamily="34" charset="-122"/>
              </a:rPr>
              <a:t>TCP</a:t>
            </a:r>
            <a:r>
              <a:rPr lang="zh-CN" altLang="en-US" sz="1400" dirty="0">
                <a:solidFill>
                  <a:srgbClr val="FF0000"/>
                </a:solidFill>
                <a:latin typeface="微软雅黑" pitchFamily="34" charset="-122"/>
                <a:ea typeface="微软雅黑" pitchFamily="34" charset="-122"/>
              </a:rPr>
              <a:t>服务端程序开发流程</a:t>
            </a:r>
            <a:endParaRPr lang="en-US" altLang="zh-CN" sz="1400" dirty="0">
              <a:solidFill>
                <a:srgbClr val="FF0000"/>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solidFill>
                  <a:srgbClr val="000000"/>
                </a:solidFill>
                <a:latin typeface="微软雅黑" pitchFamily="34" charset="-122"/>
                <a:ea typeface="微软雅黑" pitchFamily="34" charset="-122"/>
              </a:rPr>
              <a:t>TCP</a:t>
            </a:r>
            <a:r>
              <a:rPr lang="zh-CN" altLang="en-US" sz="1400" dirty="0">
                <a:solidFill>
                  <a:srgbClr val="000000"/>
                </a:solidFill>
                <a:latin typeface="微软雅黑" pitchFamily="34" charset="-122"/>
                <a:ea typeface="微软雅黑" pitchFamily="34" charset="-122"/>
              </a:rPr>
              <a:t>网络应用程序注意点的介绍</a:t>
            </a:r>
            <a:endParaRPr lang="en-US" altLang="zh-CN" sz="1400" dirty="0">
              <a:solidFill>
                <a:srgbClr val="000000"/>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sk-SK" altLang="zh-CN" sz="1400" dirty="0">
                <a:solidFill>
                  <a:srgbClr val="262626"/>
                </a:solidFill>
                <a:latin typeface="微软雅黑" pitchFamily="34" charset="-122"/>
                <a:ea typeface="微软雅黑" pitchFamily="34" charset="-122"/>
              </a:rPr>
              <a:t>socket</a:t>
            </a:r>
            <a:r>
              <a:rPr lang="zh-CN" altLang="sk-SK" sz="1400" dirty="0">
                <a:solidFill>
                  <a:srgbClr val="262626"/>
                </a:solidFill>
                <a:latin typeface="微软雅黑" pitchFamily="34" charset="-122"/>
                <a:ea typeface="微软雅黑" pitchFamily="34" charset="-122"/>
              </a:rPr>
              <a:t>之</a:t>
            </a:r>
            <a:r>
              <a:rPr lang="sk-SK" altLang="zh-CN" sz="1400" dirty="0">
                <a:solidFill>
                  <a:srgbClr val="262626"/>
                </a:solidFill>
                <a:latin typeface="微软雅黑" pitchFamily="34" charset="-122"/>
                <a:ea typeface="微软雅黑" pitchFamily="34" charset="-122"/>
              </a:rPr>
              <a:t>send</a:t>
            </a:r>
            <a:r>
              <a:rPr lang="zh-CN" altLang="sk-SK" sz="1400" dirty="0">
                <a:solidFill>
                  <a:srgbClr val="262626"/>
                </a:solidFill>
                <a:latin typeface="微软雅黑" pitchFamily="34" charset="-122"/>
                <a:ea typeface="微软雅黑" pitchFamily="34" charset="-122"/>
              </a:rPr>
              <a:t>和</a:t>
            </a:r>
            <a:r>
              <a:rPr lang="sk-SK" altLang="zh-CN" sz="1400" dirty="0">
                <a:solidFill>
                  <a:srgbClr val="262626"/>
                </a:solidFill>
                <a:latin typeface="微软雅黑" pitchFamily="34" charset="-122"/>
                <a:ea typeface="微软雅黑" pitchFamily="34" charset="-122"/>
              </a:rPr>
              <a:t>recv</a:t>
            </a:r>
            <a:r>
              <a:rPr lang="zh-CN" altLang="sk-SK" sz="1400" dirty="0">
                <a:solidFill>
                  <a:srgbClr val="262626"/>
                </a:solidFill>
                <a:latin typeface="微软雅黑" pitchFamily="34" charset="-122"/>
                <a:ea typeface="微软雅黑" pitchFamily="34" charset="-122"/>
              </a:rPr>
              <a:t>原理剖析</a:t>
            </a:r>
            <a:endParaRPr lang="en-US" altLang="zh-CN" sz="14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itchFamily="34" charset="-122"/>
                <a:ea typeface="微软雅黑" pitchFamily="34" charset="-122"/>
              </a:rPr>
              <a:t>多任务版</a:t>
            </a:r>
            <a:r>
              <a:rPr lang="en-US" altLang="zh-CN" sz="1400" dirty="0">
                <a:solidFill>
                  <a:srgbClr val="000000"/>
                </a:solidFill>
                <a:latin typeface="微软雅黑" pitchFamily="34" charset="-122"/>
                <a:ea typeface="微软雅黑" pitchFamily="34" charset="-122"/>
              </a:rPr>
              <a:t>TCP</a:t>
            </a:r>
            <a:r>
              <a:rPr lang="zh-CN" altLang="en-US" sz="1400" dirty="0">
                <a:solidFill>
                  <a:srgbClr val="000000"/>
                </a:solidFill>
                <a:latin typeface="微软雅黑" pitchFamily="34" charset="-122"/>
                <a:ea typeface="微软雅黑" pitchFamily="34" charset="-122"/>
              </a:rPr>
              <a:t>服务端程序开发</a:t>
            </a:r>
            <a:endParaRPr lang="en-US" altLang="zh-CN" sz="14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46667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b="1" dirty="0">
                <a:solidFill>
                  <a:srgbClr val="404040"/>
                </a:solidFill>
                <a:latin typeface="微软雅黑" pitchFamily="34" charset="-122"/>
                <a:ea typeface="微软雅黑" pitchFamily="34" charset="-122"/>
              </a:rPr>
              <a:t>服务端</a:t>
            </a:r>
            <a:endParaRPr lang="zh-CN" altLang="en-US" b="1" dirty="0">
              <a:solidFill>
                <a:srgbClr val="404040"/>
              </a:solidFill>
              <a:latin typeface="微软雅黑" pitchFamily="34" charset="-122"/>
              <a:ea typeface="微软雅黑" pitchFamily="34" charset="-122"/>
            </a:endParaRPr>
          </a:p>
        </p:txBody>
      </p:sp>
      <p:pic>
        <p:nvPicPr>
          <p:cNvPr id="12" name="图片 11"/>
          <p:cNvPicPr>
            <a:picLocks noChangeAspect="1"/>
          </p:cNvPicPr>
          <p:nvPr/>
        </p:nvPicPr>
        <p:blipFill>
          <a:blip r:embed="rId1"/>
          <a:stretch>
            <a:fillRect/>
          </a:stretch>
        </p:blipFill>
        <p:spPr>
          <a:xfrm>
            <a:off x="5292080" y="2290728"/>
            <a:ext cx="1728192" cy="1453204"/>
          </a:xfrm>
          <a:prstGeom prst="rect">
            <a:avLst/>
          </a:prstGeom>
        </p:spPr>
      </p:pic>
      <p:pic>
        <p:nvPicPr>
          <p:cNvPr id="15" name="图片 14"/>
          <p:cNvPicPr>
            <a:picLocks noChangeAspect="1"/>
          </p:cNvPicPr>
          <p:nvPr/>
        </p:nvPicPr>
        <p:blipFill>
          <a:blip r:embed="rId2"/>
          <a:stretch>
            <a:fillRect/>
          </a:stretch>
        </p:blipFill>
        <p:spPr>
          <a:xfrm>
            <a:off x="1763688" y="2349666"/>
            <a:ext cx="1169952" cy="1394266"/>
          </a:xfrm>
          <a:prstGeom prst="rect">
            <a:avLst/>
          </a:prstGeom>
          <a:ln w="3175">
            <a:solidFill>
              <a:schemeClr val="bg1">
                <a:lumMod val="65000"/>
              </a:schemeClr>
            </a:solidFill>
          </a:ln>
        </p:spPr>
      </p:pic>
      <p:cxnSp>
        <p:nvCxnSpPr>
          <p:cNvPr id="18" name="直线箭头连接符 17"/>
          <p:cNvCxnSpPr/>
          <p:nvPr/>
        </p:nvCxnSpPr>
        <p:spPr>
          <a:xfrm>
            <a:off x="3174739" y="3046799"/>
            <a:ext cx="1757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41375" y="4199963"/>
            <a:ext cx="3550972"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具有了客户端和服务端，一个网络应用才可以</a:t>
            </a:r>
            <a:r>
              <a:rPr kumimoji="1" lang="zh-CN" altLang="en-US" sz="1050">
                <a:solidFill>
                  <a:schemeClr val="tx1">
                    <a:lumMod val="65000"/>
                    <a:lumOff val="35000"/>
                  </a:schemeClr>
                </a:solidFill>
                <a:latin typeface="+mn-lt"/>
                <a:ea typeface="+mn-ea"/>
              </a:rPr>
              <a:t>真正的使用</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466672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6.2.1</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服务端程序开发流程介绍</a:t>
            </a:r>
            <a:endParaRPr lang="zh-CN" altLang="en-US" b="1" dirty="0">
              <a:solidFill>
                <a:srgbClr val="404040"/>
              </a:solidFill>
              <a:latin typeface="微软雅黑" pitchFamily="34" charset="-122"/>
              <a:ea typeface="微软雅黑" pitchFamily="34" charset="-122"/>
            </a:endParaRPr>
          </a:p>
        </p:txBody>
      </p:sp>
      <p:sp>
        <p:nvSpPr>
          <p:cNvPr id="4" name="TextBox 15"/>
          <p:cNvSpPr txBox="1">
            <a:spLocks noChangeArrowheads="1"/>
          </p:cNvSpPr>
          <p:nvPr/>
        </p:nvSpPr>
        <p:spPr bwMode="auto">
          <a:xfrm>
            <a:off x="4644008" y="1981032"/>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创建服务端端套接字对象</a:t>
            </a:r>
            <a:endParaRPr lang="en-US" altLang="zh-CN" sz="1050" dirty="0">
              <a:solidFill>
                <a:srgbClr val="262626"/>
              </a:solidFill>
              <a:latin typeface="微软雅黑" pitchFamily="34" charset="-122"/>
              <a:ea typeface="微软雅黑" pitchFamily="34" charset="-122"/>
            </a:endParaRPr>
          </a:p>
        </p:txBody>
      </p:sp>
      <p:sp>
        <p:nvSpPr>
          <p:cNvPr id="5" name="TextBox 15"/>
          <p:cNvSpPr txBox="1">
            <a:spLocks noChangeArrowheads="1"/>
          </p:cNvSpPr>
          <p:nvPr/>
        </p:nvSpPr>
        <p:spPr bwMode="auto">
          <a:xfrm>
            <a:off x="4644008" y="2345587"/>
            <a:ext cx="208823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lvl="0" indent="0" eaLnBrk="1" hangingPunct="1"/>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绑定</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地址和端口号</a:t>
            </a:r>
            <a:endParaRPr lang="zh-CN" altLang="en-US" sz="1050" dirty="0">
              <a:solidFill>
                <a:srgbClr val="262626"/>
              </a:solidFill>
              <a:latin typeface="微软雅黑" pitchFamily="34" charset="-122"/>
              <a:ea typeface="微软雅黑" pitchFamily="34" charset="-122"/>
            </a:endParaRPr>
          </a:p>
        </p:txBody>
      </p:sp>
      <p:sp>
        <p:nvSpPr>
          <p:cNvPr id="6" name="TextBox 15"/>
          <p:cNvSpPr txBox="1">
            <a:spLocks noChangeArrowheads="1"/>
          </p:cNvSpPr>
          <p:nvPr/>
        </p:nvSpPr>
        <p:spPr bwMode="auto">
          <a:xfrm>
            <a:off x="4644008" y="2693228"/>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设置监听</a:t>
            </a:r>
            <a:endParaRPr lang="en-US" altLang="zh-CN" sz="1050" dirty="0">
              <a:solidFill>
                <a:srgbClr val="262626"/>
              </a:solidFill>
              <a:latin typeface="微软雅黑" pitchFamily="34" charset="-122"/>
              <a:ea typeface="微软雅黑" pitchFamily="34" charset="-122"/>
            </a:endParaRPr>
          </a:p>
        </p:txBody>
      </p:sp>
      <p:sp>
        <p:nvSpPr>
          <p:cNvPr id="7" name="TextBox 15"/>
          <p:cNvSpPr txBox="1">
            <a:spLocks noChangeArrowheads="1"/>
          </p:cNvSpPr>
          <p:nvPr/>
        </p:nvSpPr>
        <p:spPr bwMode="auto">
          <a:xfrm>
            <a:off x="4644008" y="3027935"/>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等待接受客户端的连接请求</a:t>
            </a:r>
            <a:endParaRPr lang="en-US" altLang="zh-CN" sz="1050" dirty="0">
              <a:solidFill>
                <a:srgbClr val="262626"/>
              </a:solidFill>
              <a:latin typeface="微软雅黑" pitchFamily="34" charset="-122"/>
              <a:ea typeface="微软雅黑" pitchFamily="34" charset="-122"/>
            </a:endParaRPr>
          </a:p>
        </p:txBody>
      </p:sp>
      <p:sp>
        <p:nvSpPr>
          <p:cNvPr id="8" name="TextBox 15"/>
          <p:cNvSpPr txBox="1">
            <a:spLocks noChangeArrowheads="1"/>
          </p:cNvSpPr>
          <p:nvPr/>
        </p:nvSpPr>
        <p:spPr bwMode="auto">
          <a:xfrm>
            <a:off x="4644008" y="3362642"/>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接收数据</a:t>
            </a:r>
            <a:endParaRPr lang="en-US" altLang="zh-CN" sz="1050" dirty="0">
              <a:solidFill>
                <a:srgbClr val="262626"/>
              </a:solidFill>
              <a:latin typeface="微软雅黑" pitchFamily="34" charset="-122"/>
              <a:ea typeface="微软雅黑" pitchFamily="34" charset="-122"/>
            </a:endParaRPr>
          </a:p>
        </p:txBody>
      </p:sp>
      <p:sp>
        <p:nvSpPr>
          <p:cNvPr id="9" name="TextBox 15"/>
          <p:cNvSpPr txBox="1">
            <a:spLocks noChangeArrowheads="1"/>
          </p:cNvSpPr>
          <p:nvPr/>
        </p:nvSpPr>
        <p:spPr bwMode="auto">
          <a:xfrm>
            <a:off x="4644008" y="3697349"/>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6.</a:t>
            </a:r>
            <a:r>
              <a:rPr lang="zh-CN" altLang="en-US" sz="1050" dirty="0">
                <a:solidFill>
                  <a:srgbClr val="262626"/>
                </a:solidFill>
                <a:latin typeface="微软雅黑" pitchFamily="34" charset="-122"/>
                <a:ea typeface="微软雅黑" pitchFamily="34" charset="-122"/>
              </a:rPr>
              <a:t>发送数据</a:t>
            </a:r>
            <a:endParaRPr lang="en-US" altLang="zh-CN" sz="1050" dirty="0">
              <a:solidFill>
                <a:srgbClr val="262626"/>
              </a:solidFill>
              <a:latin typeface="微软雅黑" pitchFamily="34" charset="-122"/>
              <a:ea typeface="微软雅黑" pitchFamily="34" charset="-122"/>
            </a:endParaRPr>
          </a:p>
        </p:txBody>
      </p:sp>
      <p:sp>
        <p:nvSpPr>
          <p:cNvPr id="11" name="TextBox 15"/>
          <p:cNvSpPr txBox="1">
            <a:spLocks noChangeArrowheads="1"/>
          </p:cNvSpPr>
          <p:nvPr/>
        </p:nvSpPr>
        <p:spPr bwMode="auto">
          <a:xfrm>
            <a:off x="4644008" y="4022382"/>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7.</a:t>
            </a:r>
            <a:r>
              <a:rPr lang="zh-CN" altLang="en-US" sz="1050" dirty="0">
                <a:solidFill>
                  <a:srgbClr val="262626"/>
                </a:solidFill>
                <a:latin typeface="微软雅黑" pitchFamily="34" charset="-122"/>
                <a:ea typeface="微软雅黑" pitchFamily="34" charset="-122"/>
              </a:rPr>
              <a:t>关闭套接字</a:t>
            </a:r>
            <a:endParaRPr lang="en-US" altLang="zh-CN" sz="1050" dirty="0">
              <a:solidFill>
                <a:srgbClr val="262626"/>
              </a:solidFill>
              <a:latin typeface="微软雅黑" pitchFamily="34" charset="-122"/>
              <a:ea typeface="微软雅黑" pitchFamily="34" charset="-122"/>
            </a:endParaRPr>
          </a:p>
        </p:txBody>
      </p:sp>
      <p:pic>
        <p:nvPicPr>
          <p:cNvPr id="13" name="图片 12"/>
          <p:cNvPicPr>
            <a:picLocks noChangeAspect="1"/>
          </p:cNvPicPr>
          <p:nvPr/>
        </p:nvPicPr>
        <p:blipFill>
          <a:blip r:embed="rId1"/>
          <a:stretch>
            <a:fillRect/>
          </a:stretch>
        </p:blipFill>
        <p:spPr>
          <a:xfrm>
            <a:off x="1403648" y="1770136"/>
            <a:ext cx="2376264" cy="3185012"/>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6" grpId="0"/>
      <p:bldP spid="7" grpId="0"/>
      <p:bldP spid="8" grpId="0"/>
      <p:bldP spid="9"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6.2.2 TCP</a:t>
            </a:r>
            <a:r>
              <a:rPr lang="zh-CN" altLang="en-US" b="1" dirty="0">
                <a:solidFill>
                  <a:srgbClr val="404040"/>
                </a:solidFill>
                <a:latin typeface="微软雅黑" pitchFamily="34" charset="-122"/>
                <a:ea typeface="微软雅黑" pitchFamily="34" charset="-122"/>
              </a:rPr>
              <a:t>服务端程序开发流程</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服务端程序的开发流程？</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6.2.3</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1259632" y="198103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创建服务端套接字对象</a:t>
            </a:r>
            <a:endParaRPr lang="en-US" altLang="zh-CN" sz="1050" dirty="0">
              <a:solidFill>
                <a:srgbClr val="262626"/>
              </a:solidFill>
              <a:latin typeface="微软雅黑" pitchFamily="34" charset="-122"/>
              <a:ea typeface="微软雅黑" pitchFamily="34" charset="-122"/>
            </a:endParaRPr>
          </a:p>
        </p:txBody>
      </p:sp>
      <p:sp>
        <p:nvSpPr>
          <p:cNvPr id="11" name="TextBox 15"/>
          <p:cNvSpPr txBox="1">
            <a:spLocks noChangeArrowheads="1"/>
          </p:cNvSpPr>
          <p:nvPr/>
        </p:nvSpPr>
        <p:spPr bwMode="auto">
          <a:xfrm>
            <a:off x="1259632" y="2345587"/>
            <a:ext cx="69132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lvl="0" indent="0" eaLnBrk="1" hangingPunct="1"/>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绑定</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地址和端口号</a:t>
            </a:r>
            <a:endParaRPr lang="zh-CN" altLang="en-US" sz="1050" dirty="0">
              <a:solidFill>
                <a:srgbClr val="262626"/>
              </a:solidFill>
              <a:latin typeface="微软雅黑" pitchFamily="34" charset="-122"/>
              <a:ea typeface="微软雅黑" pitchFamily="34" charset="-122"/>
            </a:endParaRPr>
          </a:p>
        </p:txBody>
      </p:sp>
      <p:sp>
        <p:nvSpPr>
          <p:cNvPr id="12" name="TextBox 15"/>
          <p:cNvSpPr txBox="1">
            <a:spLocks noChangeArrowheads="1"/>
          </p:cNvSpPr>
          <p:nvPr/>
        </p:nvSpPr>
        <p:spPr bwMode="auto">
          <a:xfrm>
            <a:off x="1259632" y="2693228"/>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设置监听</a:t>
            </a:r>
            <a:endParaRPr lang="en-US" altLang="zh-CN" sz="1050" dirty="0">
              <a:solidFill>
                <a:srgbClr val="262626"/>
              </a:solidFill>
              <a:latin typeface="微软雅黑" pitchFamily="34" charset="-122"/>
              <a:ea typeface="微软雅黑" pitchFamily="34" charset="-122"/>
            </a:endParaRPr>
          </a:p>
        </p:txBody>
      </p:sp>
      <p:sp>
        <p:nvSpPr>
          <p:cNvPr id="13" name="TextBox 15"/>
          <p:cNvSpPr txBox="1">
            <a:spLocks noChangeArrowheads="1"/>
          </p:cNvSpPr>
          <p:nvPr/>
        </p:nvSpPr>
        <p:spPr bwMode="auto">
          <a:xfrm>
            <a:off x="1259632" y="302793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等待接受客户端的连接请求</a:t>
            </a:r>
            <a:endParaRPr lang="en-US" altLang="zh-CN" sz="1050" dirty="0">
              <a:solidFill>
                <a:srgbClr val="262626"/>
              </a:solidFill>
              <a:latin typeface="微软雅黑" pitchFamily="34" charset="-122"/>
              <a:ea typeface="微软雅黑" pitchFamily="34" charset="-122"/>
            </a:endParaRPr>
          </a:p>
        </p:txBody>
      </p:sp>
      <p:sp>
        <p:nvSpPr>
          <p:cNvPr id="14" name="TextBox 15"/>
          <p:cNvSpPr txBox="1">
            <a:spLocks noChangeArrowheads="1"/>
          </p:cNvSpPr>
          <p:nvPr/>
        </p:nvSpPr>
        <p:spPr bwMode="auto">
          <a:xfrm>
            <a:off x="1259632" y="336264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接收数据</a:t>
            </a:r>
            <a:endParaRPr lang="en-US" altLang="zh-CN" sz="1050" dirty="0">
              <a:solidFill>
                <a:srgbClr val="262626"/>
              </a:solidFill>
              <a:latin typeface="微软雅黑" pitchFamily="34" charset="-122"/>
              <a:ea typeface="微软雅黑" pitchFamily="34" charset="-122"/>
            </a:endParaRPr>
          </a:p>
        </p:txBody>
      </p:sp>
      <p:sp>
        <p:nvSpPr>
          <p:cNvPr id="15" name="TextBox 15"/>
          <p:cNvSpPr txBox="1">
            <a:spLocks noChangeArrowheads="1"/>
          </p:cNvSpPr>
          <p:nvPr/>
        </p:nvSpPr>
        <p:spPr bwMode="auto">
          <a:xfrm>
            <a:off x="1259632" y="3697349"/>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6.</a:t>
            </a:r>
            <a:r>
              <a:rPr lang="zh-CN" altLang="en-US" sz="1050" dirty="0">
                <a:solidFill>
                  <a:srgbClr val="262626"/>
                </a:solidFill>
                <a:latin typeface="微软雅黑" pitchFamily="34" charset="-122"/>
                <a:ea typeface="微软雅黑" pitchFamily="34" charset="-122"/>
              </a:rPr>
              <a:t>发送数据</a:t>
            </a:r>
            <a:endParaRPr lang="en-US" altLang="zh-CN" sz="1050" dirty="0">
              <a:solidFill>
                <a:srgbClr val="262626"/>
              </a:solidFill>
              <a:latin typeface="微软雅黑" pitchFamily="34" charset="-122"/>
              <a:ea typeface="微软雅黑" pitchFamily="34" charset="-122"/>
            </a:endParaRPr>
          </a:p>
        </p:txBody>
      </p:sp>
      <p:sp>
        <p:nvSpPr>
          <p:cNvPr id="16" name="TextBox 15"/>
          <p:cNvSpPr txBox="1">
            <a:spLocks noChangeArrowheads="1"/>
          </p:cNvSpPr>
          <p:nvPr/>
        </p:nvSpPr>
        <p:spPr bwMode="auto">
          <a:xfrm>
            <a:off x="1259632" y="402238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7.</a:t>
            </a:r>
            <a:r>
              <a:rPr lang="zh-CN" altLang="en-US" sz="1050" dirty="0">
                <a:solidFill>
                  <a:srgbClr val="262626"/>
                </a:solidFill>
                <a:latin typeface="微软雅黑" pitchFamily="34" charset="-122"/>
                <a:ea typeface="微软雅黑" pitchFamily="34" charset="-122"/>
              </a:rPr>
              <a:t>关闭套接字</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p:bldP spid="12" grpId="0"/>
      <p:bldP spid="13" grpId="0"/>
      <p:bldP spid="14" grpId="0"/>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595959"/>
                </a:solidFill>
                <a:latin typeface="微软雅黑" pitchFamily="34" charset="-122"/>
                <a:ea typeface="微软雅黑" pitchFamily="34" charset="-122"/>
              </a:rPr>
              <a:t>TCP</a:t>
            </a:r>
            <a:r>
              <a:rPr lang="zh-CN" altLang="en-US" b="1" dirty="0">
                <a:solidFill>
                  <a:srgbClr val="595959"/>
                </a:solidFill>
                <a:latin typeface="微软雅黑" pitchFamily="34" charset="-122"/>
                <a:ea typeface="微软雅黑" pitchFamily="34" charset="-122"/>
              </a:rPr>
              <a:t>服务端程序程序开发流程</a:t>
            </a:r>
            <a:endParaRPr lang="zh-CN" altLang="en-US"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1259632" y="1981032"/>
            <a:ext cx="6913264" cy="178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创建服务端套接字对象</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绑定</a:t>
            </a:r>
            <a:r>
              <a:rPr lang="en-US" altLang="zh-CN" sz="1050" dirty="0">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地址和端口号</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设置监听</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等待接受客户端的连接请求</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接收数据</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6.</a:t>
            </a:r>
            <a:r>
              <a:rPr lang="zh-CN" altLang="en-US" sz="1050" dirty="0">
                <a:solidFill>
                  <a:srgbClr val="262626"/>
                </a:solidFill>
                <a:latin typeface="微软雅黑" pitchFamily="34" charset="-122"/>
                <a:ea typeface="微软雅黑" pitchFamily="34" charset="-122"/>
              </a:rPr>
              <a:t>发送数据</a:t>
            </a:r>
            <a:endParaRPr lang="en-US" altLang="zh-CN" sz="1050" dirty="0">
              <a:solidFill>
                <a:srgbClr val="262626"/>
              </a:solidFill>
              <a:latin typeface="微软雅黑" pitchFamily="34" charset="-122"/>
              <a:ea typeface="微软雅黑"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itchFamily="34" charset="-122"/>
                <a:ea typeface="微软雅黑" pitchFamily="34" charset="-122"/>
              </a:rPr>
              <a:t>7.</a:t>
            </a:r>
            <a:r>
              <a:rPr lang="zh-CN" altLang="en-US" sz="1050" dirty="0">
                <a:solidFill>
                  <a:srgbClr val="262626"/>
                </a:solidFill>
                <a:latin typeface="微软雅黑" pitchFamily="34" charset="-122"/>
                <a:ea typeface="微软雅黑" pitchFamily="34" charset="-122"/>
              </a:rPr>
              <a:t>关闭套接字</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sz="1400" b="1" dirty="0">
                <a:solidFill>
                  <a:srgbClr val="404040"/>
                </a:solidFill>
                <a:latin typeface="微软雅黑" pitchFamily="34" charset="-122"/>
                <a:ea typeface="微软雅黑" pitchFamily="34" charset="-122"/>
              </a:rPr>
              <a:t>socket</a:t>
            </a:r>
            <a:r>
              <a:rPr lang="zh-CN" altLang="en-US" sz="1400" b="1" dirty="0">
                <a:solidFill>
                  <a:srgbClr val="404040"/>
                </a:solidFill>
                <a:latin typeface="微软雅黑" pitchFamily="34" charset="-122"/>
                <a:ea typeface="微软雅黑" pitchFamily="34" charset="-122"/>
              </a:rPr>
              <a:t>类的介绍</a:t>
            </a:r>
            <a:endParaRPr lang="zh-CN" altLang="en-US" sz="1400" b="1" dirty="0">
              <a:solidFill>
                <a:srgbClr val="404040"/>
              </a:solidFill>
              <a:latin typeface="微软雅黑" pitchFamily="34" charset="-122"/>
              <a:ea typeface="微软雅黑" pitchFamily="34" charset="-122"/>
            </a:endParaRPr>
          </a:p>
        </p:txBody>
      </p:sp>
      <p:sp>
        <p:nvSpPr>
          <p:cNvPr id="11" name="TextBox 15"/>
          <p:cNvSpPr txBox="1">
            <a:spLocks noChangeArrowheads="1"/>
          </p:cNvSpPr>
          <p:nvPr/>
        </p:nvSpPr>
        <p:spPr bwMode="auto">
          <a:xfrm>
            <a:off x="1259632" y="1888699"/>
            <a:ext cx="288032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itchFamily="34" charset="-122"/>
                <a:ea typeface="微软雅黑" pitchFamily="34" charset="-122"/>
              </a:rPr>
              <a:t>导入</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模块</a:t>
            </a:r>
            <a:endParaRPr lang="en-US" altLang="zh-CN" sz="1050" dirty="0">
              <a:solidFill>
                <a:srgbClr val="262626"/>
              </a:solidFill>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a:solidFill>
                  <a:srgbClr val="FF0000"/>
                </a:solidFill>
                <a:latin typeface="微软雅黑" pitchFamily="34" charset="-122"/>
                <a:ea typeface="微软雅黑" pitchFamily="34" charset="-122"/>
              </a:rPr>
              <a:t>import</a:t>
            </a:r>
            <a:r>
              <a:rPr lang="zh-CN" altLang="en-US" sz="1050" b="1" dirty="0">
                <a:solidFill>
                  <a:srgbClr val="FF0000"/>
                </a:solidFill>
                <a:latin typeface="微软雅黑" pitchFamily="34" charset="-122"/>
                <a:ea typeface="微软雅黑" pitchFamily="34" charset="-122"/>
              </a:rPr>
              <a:t> </a:t>
            </a:r>
            <a:r>
              <a:rPr lang="en-US" altLang="zh-CN" sz="1050" b="1" dirty="0">
                <a:solidFill>
                  <a:srgbClr val="FF0000"/>
                </a:solidFill>
                <a:latin typeface="微软雅黑" pitchFamily="34" charset="-122"/>
                <a:ea typeface="微软雅黑" pitchFamily="34" charset="-122"/>
              </a:rPr>
              <a:t>socket</a:t>
            </a:r>
            <a:endParaRPr lang="en-US" altLang="zh-CN" sz="1050" b="1" dirty="0">
              <a:solidFill>
                <a:srgbClr val="FF0000"/>
              </a:solidFill>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itchFamily="34" charset="-122"/>
                <a:ea typeface="微软雅黑" pitchFamily="34" charset="-122"/>
              </a:rPr>
              <a:t>创建服务端</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对象使用</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类</a:t>
            </a:r>
            <a:endParaRPr lang="en-US" altLang="zh-CN" sz="1050" dirty="0">
              <a:solidFill>
                <a:srgbClr val="262626"/>
              </a:solidFill>
              <a:latin typeface="微软雅黑" pitchFamily="34" charset="-122"/>
              <a:ea typeface="微软雅黑"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err="1">
                <a:solidFill>
                  <a:srgbClr val="FF0000"/>
                </a:solidFill>
                <a:latin typeface="微软雅黑" pitchFamily="34" charset="-122"/>
                <a:ea typeface="微软雅黑" pitchFamily="34" charset="-122"/>
              </a:rPr>
              <a:t>socket.socket</a:t>
            </a:r>
            <a:r>
              <a:rPr lang="en-US" altLang="zh-CN" sz="1050" b="1" dirty="0">
                <a:solidFill>
                  <a:srgbClr val="FF0000"/>
                </a:solidFill>
                <a:latin typeface="微软雅黑" pitchFamily="34" charset="-122"/>
                <a:ea typeface="微软雅黑" pitchFamily="34" charset="-122"/>
              </a:rPr>
              <a:t>(</a:t>
            </a:r>
            <a:r>
              <a:rPr lang="en-US" altLang="zh-CN" sz="1050" b="1" dirty="0" err="1">
                <a:solidFill>
                  <a:srgbClr val="FF0000"/>
                </a:solidFill>
                <a:latin typeface="微软雅黑" pitchFamily="34" charset="-122"/>
                <a:ea typeface="微软雅黑" pitchFamily="34" charset="-122"/>
              </a:rPr>
              <a:t>AddressFamily</a:t>
            </a:r>
            <a:r>
              <a:rPr lang="en-US" altLang="zh-CN" sz="1050" b="1" dirty="0">
                <a:solidFill>
                  <a:srgbClr val="FF0000"/>
                </a:solidFill>
                <a:latin typeface="微软雅黑" pitchFamily="34" charset="-122"/>
                <a:ea typeface="微软雅黑" pitchFamily="34" charset="-122"/>
              </a:rPr>
              <a:t>, Type)</a:t>
            </a:r>
            <a:endParaRPr lang="en-US" altLang="zh-CN" sz="1050" b="1" dirty="0">
              <a:solidFill>
                <a:srgbClr val="FF0000"/>
              </a:solidFill>
              <a:latin typeface="微软雅黑" pitchFamily="34" charset="-122"/>
              <a:ea typeface="微软雅黑" pitchFamily="34" charset="-122"/>
            </a:endParaRPr>
          </a:p>
        </p:txBody>
      </p:sp>
      <p:graphicFrame>
        <p:nvGraphicFramePr>
          <p:cNvPr id="9" name="表格 8"/>
          <p:cNvGraphicFramePr>
            <a:graphicFrameLocks noGrp="1"/>
          </p:cNvGraphicFramePr>
          <p:nvPr/>
        </p:nvGraphicFramePr>
        <p:xfrm>
          <a:off x="1331640" y="3626009"/>
          <a:ext cx="3168352" cy="1028019"/>
        </p:xfrm>
        <a:graphic>
          <a:graphicData uri="http://schemas.openxmlformats.org/drawingml/2006/table">
            <a:tbl>
              <a:tblPr/>
              <a:tblGrid>
                <a:gridCol w="1252604"/>
                <a:gridCol w="1915748"/>
              </a:tblGrid>
              <a:tr h="440047">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参数名</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说明</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err="1">
                          <a:solidFill>
                            <a:srgbClr val="262626"/>
                          </a:solidFill>
                          <a:latin typeface="微软雅黑" pitchFamily="34" charset="-122"/>
                          <a:ea typeface="微软雅黑" pitchFamily="34" charset="-122"/>
                        </a:rPr>
                        <a:t>AddressFamily</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IP</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地址类型</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 分为</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TPv4</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和</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IPv6</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050" dirty="0">
                          <a:solidFill>
                            <a:srgbClr val="262626"/>
                          </a:solidFill>
                          <a:latin typeface="微软雅黑" pitchFamily="34" charset="-122"/>
                          <a:ea typeface="微软雅黑" pitchFamily="34" charset="-122"/>
                        </a:rPr>
                        <a:t>Type</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传输协议类型</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17" name="TextBox 15"/>
          <p:cNvSpPr txBox="1">
            <a:spLocks noChangeArrowheads="1"/>
          </p:cNvSpPr>
          <p:nvPr/>
        </p:nvSpPr>
        <p:spPr bwMode="auto">
          <a:xfrm>
            <a:off x="1279600" y="3120915"/>
            <a:ext cx="28803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b="1" dirty="0">
                <a:solidFill>
                  <a:srgbClr val="FF0000"/>
                </a:solidFill>
                <a:latin typeface="微软雅黑" pitchFamily="34" charset="-122"/>
                <a:ea typeface="微软雅黑" pitchFamily="34" charset="-122"/>
              </a:rPr>
              <a:t>服务端</a:t>
            </a:r>
            <a:r>
              <a:rPr lang="en-US" altLang="zh-CN" sz="1050" b="1" dirty="0">
                <a:solidFill>
                  <a:srgbClr val="FF0000"/>
                </a:solidFill>
                <a:latin typeface="微软雅黑" pitchFamily="34" charset="-122"/>
                <a:ea typeface="微软雅黑" pitchFamily="34" charset="-122"/>
              </a:rPr>
              <a:t>socket</a:t>
            </a:r>
            <a:r>
              <a:rPr lang="zh-CN" altLang="en-US" sz="1050" b="1" dirty="0">
                <a:solidFill>
                  <a:srgbClr val="FF0000"/>
                </a:solidFill>
                <a:latin typeface="微软雅黑" pitchFamily="34" charset="-122"/>
                <a:ea typeface="微软雅黑" pitchFamily="34" charset="-122"/>
              </a:rPr>
              <a:t>类的参数和方法说明</a:t>
            </a:r>
            <a:r>
              <a:rPr lang="en-US" altLang="zh-CN" sz="1050" b="1" dirty="0">
                <a:solidFill>
                  <a:srgbClr val="FF0000"/>
                </a:solidFill>
                <a:latin typeface="微软雅黑" pitchFamily="34" charset="-122"/>
                <a:ea typeface="微软雅黑" pitchFamily="34" charset="-122"/>
              </a:rPr>
              <a:t>:</a:t>
            </a:r>
            <a:endParaRPr lang="en-US" altLang="zh-CN" sz="105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sz="1400" b="1" dirty="0">
                <a:solidFill>
                  <a:srgbClr val="595959"/>
                </a:solidFill>
                <a:latin typeface="微软雅黑" pitchFamily="34" charset="-122"/>
                <a:ea typeface="微软雅黑" pitchFamily="34" charset="-122"/>
              </a:rPr>
              <a:t>TCP</a:t>
            </a:r>
            <a:r>
              <a:rPr lang="zh-CN" altLang="en-US" sz="1400" b="1" dirty="0">
                <a:solidFill>
                  <a:srgbClr val="595959"/>
                </a:solidFill>
                <a:latin typeface="微软雅黑" pitchFamily="34" charset="-122"/>
                <a:ea typeface="微软雅黑" pitchFamily="34" charset="-122"/>
              </a:rPr>
              <a:t>服务端程序开发相关函数</a:t>
            </a:r>
            <a:endParaRPr lang="zh-CN" altLang="en-US" sz="1400" b="1" dirty="0">
              <a:solidFill>
                <a:srgbClr val="404040"/>
              </a:solidFill>
              <a:latin typeface="微软雅黑" pitchFamily="34" charset="-122"/>
              <a:ea typeface="微软雅黑" pitchFamily="34" charset="-122"/>
            </a:endParaRPr>
          </a:p>
        </p:txBody>
      </p:sp>
      <p:graphicFrame>
        <p:nvGraphicFramePr>
          <p:cNvPr id="16" name="表格 15"/>
          <p:cNvGraphicFramePr>
            <a:graphicFrameLocks noGrp="1"/>
          </p:cNvGraphicFramePr>
          <p:nvPr/>
        </p:nvGraphicFramePr>
        <p:xfrm>
          <a:off x="1187748" y="2067694"/>
          <a:ext cx="3168352" cy="1909977"/>
        </p:xfrm>
        <a:graphic>
          <a:graphicData uri="http://schemas.openxmlformats.org/drawingml/2006/table">
            <a:tbl>
              <a:tblPr/>
              <a:tblGrid>
                <a:gridCol w="1252604"/>
                <a:gridCol w="1915748"/>
              </a:tblGrid>
              <a:tr h="440047">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方法名</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说明</a:t>
                      </a:r>
                      <a:endParaRPr kumimoji="0" lang="zh-CN" altLang="en-US" sz="1400" b="1" i="0" u="none" strike="noStrike" cap="none" normalizeH="0" baseline="0" dirty="0">
                        <a:ln>
                          <a:noFill/>
                        </a:ln>
                        <a:solidFill>
                          <a:srgbClr val="FFFFFF"/>
                        </a:solidFill>
                        <a:effectLst/>
                        <a:latin typeface="微软雅黑" pitchFamily="34" charset="-122"/>
                        <a:ea typeface="微软雅黑"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a:solidFill>
                            <a:srgbClr val="262626"/>
                          </a:solidFill>
                          <a:latin typeface="微软雅黑" pitchFamily="34" charset="-122"/>
                          <a:ea typeface="微软雅黑" pitchFamily="34" charset="-122"/>
                        </a:rPr>
                        <a:t>bind</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绑定</a:t>
                      </a: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IP</a:t>
                      </a: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地址和端口号</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listen</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设置监听</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r h="2939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accept</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等待接受客户端的连接请求</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itchFamily="34" charset="-122"/>
                          <a:ea typeface="微软雅黑" pitchFamily="34" charset="-122"/>
                        </a:rPr>
                        <a:t>send</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90204" pitchFamily="34" charset="0"/>
                        <a:defRPr sz="2800">
                          <a:solidFill>
                            <a:schemeClr val="tx1"/>
                          </a:solidFill>
                          <a:latin typeface="Calibri" charset="0"/>
                          <a:ea typeface="黑体" panose="02010600030101010101" charset="-122"/>
                        </a:defRPr>
                      </a:lvl1pPr>
                      <a:lvl2pPr marL="742950" indent="-285750">
                        <a:spcBef>
                          <a:spcPct val="20000"/>
                        </a:spcBef>
                        <a:buFont typeface="Arial" panose="020B0604020202090204" pitchFamily="34" charset="0"/>
                        <a:defRPr sz="1600" b="1">
                          <a:solidFill>
                            <a:schemeClr val="tx1"/>
                          </a:solidFill>
                          <a:latin typeface="黑体" panose="02010600030101010101" charset="-122"/>
                          <a:ea typeface="黑体" panose="02010600030101010101" charset="-122"/>
                        </a:defRPr>
                      </a:lvl2pPr>
                      <a:lvl3pPr marL="1143000" indent="-228600">
                        <a:spcBef>
                          <a:spcPct val="20000"/>
                        </a:spcBef>
                        <a:buFont typeface="Arial" panose="020B0604020202090204" pitchFamily="34" charset="0"/>
                        <a:defRPr sz="1200" b="1">
                          <a:solidFill>
                            <a:schemeClr val="tx1"/>
                          </a:solidFill>
                          <a:latin typeface="黑体" panose="02010600030101010101" charset="-122"/>
                          <a:ea typeface="黑体" panose="02010600030101010101" charset="-122"/>
                        </a:defRPr>
                      </a:lvl3pPr>
                      <a:lvl4pPr marL="1600200" indent="-228600">
                        <a:spcBef>
                          <a:spcPct val="20000"/>
                        </a:spcBef>
                        <a:buFont typeface="Arial" panose="020B0604020202090204" pitchFamily="34" charset="0"/>
                        <a:defRPr>
                          <a:solidFill>
                            <a:schemeClr val="tx1"/>
                          </a:solidFill>
                          <a:latin typeface="Calibri" charset="0"/>
                          <a:ea typeface="黑体" panose="02010600030101010101" charset="-122"/>
                        </a:defRPr>
                      </a:lvl4pPr>
                      <a:lvl5pPr marL="2057400" indent="-228600">
                        <a:spcBef>
                          <a:spcPct val="20000"/>
                        </a:spcBef>
                        <a:buFont typeface="Arial" panose="020B0604020202090204" pitchFamily="34" charset="0"/>
                        <a:defRPr>
                          <a:solidFill>
                            <a:schemeClr val="tx1"/>
                          </a:solidFill>
                          <a:latin typeface="Calibri" charset="0"/>
                          <a:ea typeface="黑体" panose="02010600030101010101" charset="-122"/>
                        </a:defRPr>
                      </a:lvl5pPr>
                      <a:lvl6pPr marL="25146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6pPr>
                      <a:lvl7pPr marL="29718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7pPr>
                      <a:lvl8pPr marL="34290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8pPr>
                      <a:lvl9pPr marL="3886200" indent="-228600" eaLnBrk="0" fontAlgn="base" hangingPunct="0">
                        <a:spcBef>
                          <a:spcPct val="20000"/>
                        </a:spcBef>
                        <a:spcAft>
                          <a:spcPct val="0"/>
                        </a:spcAft>
                        <a:buFont typeface="Arial" panose="020B0604020202090204" pitchFamily="34" charset="0"/>
                        <a:defRPr>
                          <a:solidFill>
                            <a:schemeClr val="tx1"/>
                          </a:solidFill>
                          <a:latin typeface="Calibri" charset="0"/>
                          <a:ea typeface="黑体" panose="0201060003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发送数据</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r h="2939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itchFamily="34" charset="-122"/>
                          <a:ea typeface="微软雅黑" pitchFamily="34" charset="-122"/>
                        </a:rPr>
                        <a:t>recv</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itchFamily="34" charset="-122"/>
                          <a:ea typeface="微软雅黑" pitchFamily="34" charset="-122"/>
                        </a:rPr>
                        <a:t>接收数据</a:t>
                      </a:r>
                      <a:endParaRPr kumimoji="0" lang="zh-CN" altLang="en-US" sz="1050" b="0" i="0" u="none" strike="noStrike" cap="none" normalizeH="0" baseline="0" dirty="0">
                        <a:ln>
                          <a:noFill/>
                        </a:ln>
                        <a:solidFill>
                          <a:srgbClr val="262626"/>
                        </a:solidFill>
                        <a:effectLst/>
                        <a:latin typeface="微软雅黑" pitchFamily="34" charset="-122"/>
                        <a:ea typeface="微软雅黑"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6.2.4 TCP</a:t>
            </a:r>
            <a:r>
              <a:rPr lang="zh-CN" altLang="en-US" b="1" dirty="0">
                <a:solidFill>
                  <a:srgbClr val="404040"/>
                </a:solidFill>
                <a:latin typeface="微软雅黑" pitchFamily="34" charset="-122"/>
                <a:ea typeface="微软雅黑" pitchFamily="34" charset="-122"/>
              </a:rPr>
              <a:t>服务端程序开发</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怎么使用</a:t>
            </a:r>
            <a:r>
              <a:rPr lang="en-US" altLang="zh-CN"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socket</a:t>
            </a: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完成</a:t>
            </a:r>
            <a:r>
              <a:rPr lang="en-US" altLang="zh-CN"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服务端程序的开发？</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1. </a:t>
            </a:r>
            <a:r>
              <a:rPr lang="zh-CN" altLang="en-US" sz="2400" b="1" dirty="0">
                <a:latin typeface="微软雅黑" pitchFamily="34" charset="-122"/>
                <a:ea typeface="微软雅黑" pitchFamily="34" charset="-122"/>
              </a:rPr>
              <a:t>网络介绍和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TW" altLang="zh-CN" sz="2400" b="1" dirty="0">
              <a:solidFill>
                <a:srgbClr val="595959"/>
              </a:solidFill>
              <a:latin typeface="微软雅黑" pitchFamily="34" charset="-122"/>
              <a:ea typeface="微软雅黑" pitchFamily="34"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网络就是实现资源共享和信息传递的虚拟平台，我们可以编写基于网络通信的程序，比如：后续学习的</a:t>
            </a:r>
            <a:r>
              <a:rPr lang="en-US" altLang="zh-CN" sz="1050" b="1" dirty="0">
                <a:solidFill>
                  <a:srgbClr val="FF0000"/>
                </a:solidFill>
                <a:latin typeface="微软雅黑" pitchFamily="34" charset="-122"/>
                <a:ea typeface="微软雅黑" pitchFamily="34" charset="-122"/>
              </a:rPr>
              <a:t>socket</a:t>
            </a:r>
            <a:r>
              <a:rPr lang="zh-CN" altLang="en-US" sz="1050" b="1" dirty="0">
                <a:solidFill>
                  <a:srgbClr val="FF0000"/>
                </a:solidFill>
                <a:latin typeface="微软雅黑" pitchFamily="34" charset="-122"/>
                <a:ea typeface="微软雅黑" pitchFamily="34" charset="-122"/>
              </a:rPr>
              <a:t>编程、</a:t>
            </a:r>
            <a:r>
              <a:rPr lang="en-US" altLang="zh-CN" sz="1050" b="1" dirty="0">
                <a:solidFill>
                  <a:srgbClr val="FF0000"/>
                </a:solidFill>
                <a:latin typeface="微软雅黑" pitchFamily="34" charset="-122"/>
                <a:ea typeface="微软雅黑" pitchFamily="34" charset="-122"/>
              </a:rPr>
              <a:t>web</a:t>
            </a:r>
            <a:r>
              <a:rPr lang="zh-CN" altLang="en-US" sz="1050" b="1" dirty="0">
                <a:solidFill>
                  <a:srgbClr val="FF0000"/>
                </a:solidFill>
                <a:latin typeface="微软雅黑" pitchFamily="34" charset="-122"/>
                <a:ea typeface="微软雅黑" pitchFamily="34" charset="-122"/>
              </a:rPr>
              <a:t>开发</a:t>
            </a:r>
            <a:r>
              <a:rPr lang="zh-CN" altLang="en-US" sz="1050" dirty="0">
                <a:solidFill>
                  <a:srgbClr val="262626"/>
                </a:solidFill>
                <a:latin typeface="微软雅黑" pitchFamily="34" charset="-122"/>
                <a:ea typeface="微软雅黑" pitchFamily="34" charset="-122"/>
              </a:rPr>
              <a:t>等等。</a:t>
            </a:r>
            <a:endParaRPr lang="en-US" altLang="zh-CN" sz="1050" dirty="0">
              <a:solidFill>
                <a:srgbClr val="262626"/>
              </a:solidFill>
              <a:latin typeface="微软雅黑" pitchFamily="34" charset="-122"/>
              <a:ea typeface="微软雅黑"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1.4</a:t>
            </a:r>
            <a:r>
              <a:rPr lang="zh-CN" altLang="en-US" b="1" dirty="0">
                <a:solidFill>
                  <a:srgbClr val="404040"/>
                </a:solidFill>
                <a:latin typeface="微软雅黑" pitchFamily="34" charset="-122"/>
                <a:ea typeface="微软雅黑" pitchFamily="34" charset="-122"/>
              </a:rPr>
              <a:t> 知识要点</a:t>
            </a:r>
            <a:endParaRPr lang="zh-CN" altLang="en-US" b="1" dirty="0">
              <a:solidFill>
                <a:srgbClr val="40404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6.2.5</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服务端程序接收消息</a:t>
            </a:r>
            <a:endParaRPr lang="zh-CN" altLang="en-US" b="1" dirty="0">
              <a:solidFill>
                <a:srgbClr val="404040"/>
              </a:solidFill>
              <a:latin typeface="微软雅黑" pitchFamily="34" charset="-122"/>
              <a:ea typeface="微软雅黑"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5616624"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a:solidFill>
                  <a:srgbClr val="808080"/>
                </a:solidFill>
              </a:rPr>
              <a:t>socket</a:t>
            </a:r>
            <a:br>
              <a:rPr lang="en-US" altLang="zh-CN" sz="1050" i="1" dirty="0">
                <a:solidFill>
                  <a:srgbClr val="808080"/>
                </a:solidFill>
              </a:rPr>
            </a:br>
            <a:r>
              <a:rPr lang="en-US" altLang="zh-CN" sz="1050" dirty="0" err="1"/>
              <a:t>tcp_server_socket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endParaRPr lang="en-US" altLang="zh-CN" sz="1050" dirty="0"/>
          </a:p>
          <a:p>
            <a:pPr marL="0" lvl="0" indent="0">
              <a:lnSpc>
                <a:spcPct val="150000"/>
              </a:lnSpc>
            </a:pPr>
            <a:r>
              <a:rPr lang="en-US" altLang="zh-CN" sz="1050" i="1" dirty="0">
                <a:solidFill>
                  <a:srgbClr val="808080"/>
                </a:solidFill>
              </a:rPr>
              <a:t># </a:t>
            </a:r>
            <a:r>
              <a:rPr lang="zh-CN" altLang="en-US" sz="1050" i="1" dirty="0">
                <a:solidFill>
                  <a:srgbClr val="808080"/>
                </a:solidFill>
              </a:rPr>
              <a:t>设置端口号复用，让程序退出端口号立即释放</a:t>
            </a:r>
            <a:br>
              <a:rPr lang="zh-CN" altLang="en-US" sz="1050" i="1" dirty="0">
                <a:solidFill>
                  <a:srgbClr val="808080"/>
                </a:solidFill>
              </a:rPr>
            </a:br>
            <a:r>
              <a:rPr lang="en-US" altLang="zh-CN" sz="1050" dirty="0" err="1"/>
              <a:t>tcp_server_socket.setsockopt</a:t>
            </a:r>
            <a:r>
              <a:rPr lang="en-US" altLang="zh-CN" sz="1050" dirty="0"/>
              <a:t>(</a:t>
            </a:r>
            <a:r>
              <a:rPr lang="en-US" altLang="zh-CN" sz="1050" dirty="0" err="1"/>
              <a:t>socket.SOL_SOCKET</a:t>
            </a:r>
            <a:r>
              <a:rPr lang="en-US" altLang="zh-CN" sz="1050" dirty="0"/>
              <a:t>, </a:t>
            </a:r>
            <a:r>
              <a:rPr lang="en-US" altLang="zh-CN" sz="1050" dirty="0" err="1"/>
              <a:t>socket.SO_REUSEADDR</a:t>
            </a:r>
            <a:r>
              <a:rPr lang="en-US" altLang="zh-CN" sz="1050" dirty="0"/>
              <a:t>, </a:t>
            </a:r>
            <a:r>
              <a:rPr lang="en-US" altLang="zh-CN" sz="1050" b="1" dirty="0">
                <a:solidFill>
                  <a:srgbClr val="000080"/>
                </a:solidFill>
              </a:rPr>
              <a:t>True</a:t>
            </a:r>
            <a:r>
              <a:rPr lang="en-US" altLang="zh-CN" sz="1050" dirty="0"/>
              <a:t>) </a:t>
            </a:r>
            <a:br>
              <a:rPr lang="zh-CN" altLang="en-US" sz="1050" i="1" dirty="0">
                <a:solidFill>
                  <a:srgbClr val="808080"/>
                </a:solidFill>
              </a:rPr>
            </a:br>
            <a:r>
              <a:rPr lang="en-US" altLang="zh-CN" sz="1050" dirty="0" err="1"/>
              <a:t>tcp_server_socket.bind</a:t>
            </a:r>
            <a:r>
              <a:rPr lang="en-US" altLang="zh-CN" sz="1050" dirty="0"/>
              <a:t>((</a:t>
            </a:r>
            <a:r>
              <a:rPr lang="en-US" altLang="zh-CN" sz="1050" b="1" dirty="0">
                <a:solidFill>
                  <a:srgbClr val="008080"/>
                </a:solidFill>
              </a:rPr>
              <a:t>‘’</a:t>
            </a:r>
            <a:r>
              <a:rPr lang="en-US" altLang="zh-CN" sz="1050" dirty="0"/>
              <a:t>, </a:t>
            </a:r>
            <a:r>
              <a:rPr lang="en-US" altLang="zh-CN" sz="1050" dirty="0">
                <a:solidFill>
                  <a:srgbClr val="0000FF"/>
                </a:solidFill>
              </a:rPr>
              <a:t>7788</a:t>
            </a:r>
            <a:r>
              <a:rPr lang="en-US" altLang="zh-CN" sz="1050" dirty="0"/>
              <a:t>))</a:t>
            </a:r>
            <a:r>
              <a:rPr lang="en-US" altLang="zh-CN" sz="1050" i="1" dirty="0">
                <a:solidFill>
                  <a:srgbClr val="808080"/>
                </a:solidFill>
              </a:rPr>
              <a:t> #</a:t>
            </a:r>
            <a:r>
              <a:rPr lang="zh-CN" altLang="en-US" sz="1050" i="1" dirty="0">
                <a:solidFill>
                  <a:srgbClr val="808080"/>
                </a:solidFill>
              </a:rPr>
              <a:t>绑定</a:t>
            </a:r>
            <a:r>
              <a:rPr lang="en-US" altLang="zh-CN" sz="1050" i="1" dirty="0">
                <a:solidFill>
                  <a:srgbClr val="808080"/>
                </a:solidFill>
              </a:rPr>
              <a:t>IP</a:t>
            </a:r>
            <a:r>
              <a:rPr lang="zh-CN" altLang="en-US" sz="1050" i="1" dirty="0">
                <a:solidFill>
                  <a:srgbClr val="808080"/>
                </a:solidFill>
              </a:rPr>
              <a:t>地址和端口号</a:t>
            </a:r>
            <a:endParaRPr lang="zh-CN" altLang="en-US" sz="1050" i="1" dirty="0">
              <a:solidFill>
                <a:srgbClr val="808080"/>
              </a:solidFill>
            </a:endParaRPr>
          </a:p>
          <a:p>
            <a:pPr marL="0" indent="0">
              <a:lnSpc>
                <a:spcPct val="150000"/>
              </a:lnSpc>
            </a:pPr>
            <a:r>
              <a:rPr lang="en-US" altLang="zh-CN" sz="1050" i="1" dirty="0">
                <a:solidFill>
                  <a:srgbClr val="808080"/>
                </a:solidFill>
              </a:rPr>
              <a:t># </a:t>
            </a:r>
            <a:r>
              <a:rPr lang="zh-CN" altLang="en-US" sz="1050" i="1" dirty="0">
                <a:solidFill>
                  <a:srgbClr val="808080"/>
                </a:solidFill>
              </a:rPr>
              <a:t>设置监听</a:t>
            </a:r>
            <a:br>
              <a:rPr lang="zh-CN" altLang="en-US" sz="1050" i="1" dirty="0">
                <a:solidFill>
                  <a:srgbClr val="808080"/>
                </a:solidFill>
              </a:rPr>
            </a:br>
            <a:r>
              <a:rPr lang="en-US" altLang="zh-CN" sz="1050" dirty="0" err="1"/>
              <a:t>tcp_server_socket.listen</a:t>
            </a:r>
            <a:r>
              <a:rPr lang="en-US" altLang="zh-CN" sz="1050" dirty="0"/>
              <a:t>(</a:t>
            </a:r>
            <a:r>
              <a:rPr lang="en-US" altLang="zh-CN" sz="1050" dirty="0">
                <a:solidFill>
                  <a:srgbClr val="0000FF"/>
                </a:solidFill>
              </a:rPr>
              <a:t>128</a:t>
            </a:r>
            <a:r>
              <a:rPr lang="en-US" altLang="zh-CN" sz="1050" dirty="0"/>
              <a:t>)</a:t>
            </a:r>
            <a:r>
              <a:rPr lang="zh-CN" altLang="en-US" sz="1050" dirty="0"/>
              <a:t> </a:t>
            </a:r>
            <a:r>
              <a:rPr lang="en-US" altLang="zh-CN" sz="1050" i="1" dirty="0">
                <a:solidFill>
                  <a:srgbClr val="808080"/>
                </a:solidFill>
              </a:rPr>
              <a:t># 128:</a:t>
            </a:r>
            <a:r>
              <a:rPr lang="zh-CN" altLang="en-US" sz="1050" i="1" dirty="0">
                <a:solidFill>
                  <a:srgbClr val="808080"/>
                </a:solidFill>
              </a:rPr>
              <a:t>表示最大等待连接数</a:t>
            </a:r>
            <a:br>
              <a:rPr lang="en-US" altLang="zh-CN" sz="1050" dirty="0"/>
            </a:br>
            <a:r>
              <a:rPr lang="en-US" altLang="zh-CN" sz="1050" i="1" dirty="0">
                <a:solidFill>
                  <a:srgbClr val="808080"/>
                </a:solidFill>
              </a:rPr>
              <a:t># </a:t>
            </a:r>
            <a:r>
              <a:rPr lang="zh-CN" altLang="en-US" sz="1050" i="1" dirty="0">
                <a:solidFill>
                  <a:srgbClr val="808080"/>
                </a:solidFill>
              </a:rPr>
              <a:t>如果有新的客户端来连接服务端，那么就产生一个新的套接字专门为这个客户端服务</a:t>
            </a:r>
            <a:br>
              <a:rPr lang="zh-CN" altLang="en-US" sz="1050" i="1" dirty="0">
                <a:solidFill>
                  <a:srgbClr val="808080"/>
                </a:solidFill>
              </a:rPr>
            </a:br>
            <a:r>
              <a:rPr lang="en-US" altLang="zh-CN" sz="1050" dirty="0" err="1"/>
              <a:t>client_socket</a:t>
            </a:r>
            <a:r>
              <a:rPr lang="en-US" altLang="zh-CN" sz="1050" dirty="0"/>
              <a:t>, </a:t>
            </a:r>
            <a:r>
              <a:rPr lang="en-US" altLang="zh-CN" sz="1050" dirty="0" err="1"/>
              <a:t>clientAddr</a:t>
            </a:r>
            <a:r>
              <a:rPr lang="en-US" altLang="zh-CN" sz="1050" dirty="0"/>
              <a:t> = </a:t>
            </a:r>
            <a:r>
              <a:rPr lang="en-US" altLang="zh-CN" sz="1050" dirty="0" err="1"/>
              <a:t>tcp_server_socket.accept</a:t>
            </a:r>
            <a:r>
              <a:rPr lang="en-US" altLang="zh-CN" sz="1050" dirty="0"/>
              <a:t>()</a:t>
            </a:r>
            <a:br>
              <a:rPr lang="zh-CN" altLang="en-US" sz="1050" i="1" dirty="0">
                <a:solidFill>
                  <a:srgbClr val="808080"/>
                </a:solidFill>
              </a:rPr>
            </a:br>
            <a:r>
              <a:rPr lang="en-US" altLang="zh-CN" sz="1050" dirty="0" err="1"/>
              <a:t>recv_data</a:t>
            </a:r>
            <a:r>
              <a:rPr lang="en-US" altLang="zh-CN" sz="1050" dirty="0"/>
              <a:t> = </a:t>
            </a:r>
            <a:r>
              <a:rPr lang="en-US" altLang="zh-CN" sz="1050" dirty="0" err="1"/>
              <a:t>client_socket.recv</a:t>
            </a:r>
            <a:r>
              <a:rPr lang="en-US" altLang="zh-CN" sz="1050" dirty="0"/>
              <a:t>(</a:t>
            </a:r>
            <a:r>
              <a:rPr lang="en-US" altLang="zh-CN" sz="1050" dirty="0">
                <a:solidFill>
                  <a:srgbClr val="0000FF"/>
                </a:solidFill>
              </a:rPr>
              <a:t>1024</a:t>
            </a:r>
            <a:r>
              <a:rPr lang="en-US" altLang="zh-CN" sz="1050" dirty="0"/>
              <a:t>)  </a:t>
            </a:r>
            <a:r>
              <a:rPr lang="en-US" altLang="zh-CN" sz="1050" i="1" dirty="0">
                <a:solidFill>
                  <a:srgbClr val="808080"/>
                </a:solidFill>
              </a:rPr>
              <a:t># </a:t>
            </a:r>
            <a:r>
              <a:rPr lang="zh-CN" altLang="en-US" sz="1050" i="1" dirty="0">
                <a:solidFill>
                  <a:srgbClr val="808080"/>
                </a:solidFill>
              </a:rPr>
              <a:t>接收</a:t>
            </a:r>
            <a:r>
              <a:rPr lang="en-US" altLang="zh-CN" sz="1050" i="1" dirty="0">
                <a:solidFill>
                  <a:srgbClr val="808080"/>
                </a:solidFill>
              </a:rPr>
              <a:t>1024</a:t>
            </a:r>
            <a:r>
              <a:rPr lang="zh-CN" altLang="en-US" sz="1050" i="1" dirty="0">
                <a:solidFill>
                  <a:srgbClr val="808080"/>
                </a:solidFill>
              </a:rPr>
              <a:t>个字节</a:t>
            </a:r>
            <a:br>
              <a:rPr lang="zh-CN" altLang="en-US" sz="1050" i="1" dirty="0">
                <a:solidFill>
                  <a:srgbClr val="808080"/>
                </a:solidFill>
              </a:rPr>
            </a:b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接收到的数据为</a:t>
            </a:r>
            <a:r>
              <a:rPr lang="en-US" altLang="zh-CN" sz="1050" b="1" dirty="0">
                <a:solidFill>
                  <a:srgbClr val="008080"/>
                </a:solidFill>
              </a:rPr>
              <a:t>:’</a:t>
            </a:r>
            <a:r>
              <a:rPr lang="en-US" altLang="zh-CN" sz="1050" dirty="0"/>
              <a:t>, </a:t>
            </a:r>
            <a:r>
              <a:rPr lang="en-US" altLang="zh-CN" sz="1050" dirty="0" err="1"/>
              <a:t>recv_data.decode</a:t>
            </a:r>
            <a:r>
              <a:rPr lang="en-US" altLang="zh-CN" sz="1050" dirty="0"/>
              <a:t>(</a:t>
            </a:r>
            <a:r>
              <a:rPr lang="en-US" altLang="zh-CN" sz="1050" b="1" dirty="0">
                <a:solidFill>
                  <a:srgbClr val="008080"/>
                </a:solidFill>
              </a:rPr>
              <a:t>‘utf-8’</a:t>
            </a:r>
            <a:r>
              <a:rPr lang="en-US" altLang="zh-CN" sz="1050" dirty="0"/>
              <a:t>))</a:t>
            </a:r>
            <a:br>
              <a:rPr lang="zh-CN" altLang="en-US" sz="1050" i="1" dirty="0">
                <a:solidFill>
                  <a:srgbClr val="808080"/>
                </a:solidFill>
              </a:rPr>
            </a:br>
            <a:r>
              <a:rPr lang="en-US" altLang="zh-CN" sz="1050" dirty="0" err="1"/>
              <a:t>client_socket.close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关闭为这个服务与客户端的套接字</a:t>
            </a:r>
            <a:br>
              <a:rPr lang="en-US" altLang="zh-CN" sz="1050" dirty="0"/>
            </a:br>
            <a:r>
              <a:rPr lang="en-US" altLang="zh-CN" sz="1050" dirty="0" err="1"/>
              <a:t>tcp_server_socket.close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关闭为这个服务端套接字</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6.2.6</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a:t>
            </a:r>
            <a:r>
              <a:rPr lang="zh-CN" altLang="en-US" b="1" dirty="0">
                <a:solidFill>
                  <a:srgbClr val="404040"/>
                </a:solidFill>
                <a:latin typeface="微软雅黑" pitchFamily="34" charset="-122"/>
                <a:ea typeface="微软雅黑" pitchFamily="34" charset="-122"/>
              </a:rPr>
              <a:t>服务端程序发送消息</a:t>
            </a:r>
            <a:endParaRPr lang="zh-CN" altLang="en-US" b="1" dirty="0">
              <a:solidFill>
                <a:srgbClr val="404040"/>
              </a:solidFill>
              <a:latin typeface="微软雅黑" pitchFamily="34" charset="-122"/>
              <a:ea typeface="微软雅黑"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5616624"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a:solidFill>
                  <a:srgbClr val="808080"/>
                </a:solidFill>
              </a:rPr>
              <a:t>socket</a:t>
            </a:r>
            <a:br>
              <a:rPr lang="en-US" altLang="zh-CN" sz="1050" i="1" dirty="0">
                <a:solidFill>
                  <a:srgbClr val="808080"/>
                </a:solidFill>
              </a:rPr>
            </a:br>
            <a:r>
              <a:rPr lang="en-US" altLang="zh-CN" sz="1050" dirty="0" err="1"/>
              <a:t>tcp_server_socket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endParaRPr lang="en-US" altLang="zh-CN" sz="1050" dirty="0"/>
          </a:p>
          <a:p>
            <a:pPr marL="0" lvl="0" indent="0">
              <a:lnSpc>
                <a:spcPct val="150000"/>
              </a:lnSpc>
            </a:pPr>
            <a:r>
              <a:rPr lang="en-US" altLang="zh-CN" sz="1050" i="1" dirty="0">
                <a:solidFill>
                  <a:srgbClr val="808080"/>
                </a:solidFill>
              </a:rPr>
              <a:t># </a:t>
            </a:r>
            <a:r>
              <a:rPr lang="zh-CN" altLang="en-US" sz="1050" i="1" dirty="0">
                <a:solidFill>
                  <a:srgbClr val="808080"/>
                </a:solidFill>
              </a:rPr>
              <a:t>设置端口号复用，让程序退出端口号立即释放</a:t>
            </a:r>
            <a:br>
              <a:rPr lang="zh-CN" altLang="en-US" sz="1050" i="1" dirty="0">
                <a:solidFill>
                  <a:srgbClr val="808080"/>
                </a:solidFill>
              </a:rPr>
            </a:br>
            <a:r>
              <a:rPr lang="en-US" altLang="zh-CN" sz="1050" dirty="0" err="1"/>
              <a:t>tcp_server_socket.setsockopt</a:t>
            </a:r>
            <a:r>
              <a:rPr lang="en-US" altLang="zh-CN" sz="1050" dirty="0"/>
              <a:t>(</a:t>
            </a:r>
            <a:r>
              <a:rPr lang="en-US" altLang="zh-CN" sz="1050" dirty="0" err="1"/>
              <a:t>socket.SOL_SOCKET</a:t>
            </a:r>
            <a:r>
              <a:rPr lang="en-US" altLang="zh-CN" sz="1050" dirty="0"/>
              <a:t>, </a:t>
            </a:r>
            <a:r>
              <a:rPr lang="en-US" altLang="zh-CN" sz="1050" dirty="0" err="1"/>
              <a:t>socket.SO_REUSEADDR</a:t>
            </a:r>
            <a:r>
              <a:rPr lang="en-US" altLang="zh-CN" sz="1050" dirty="0"/>
              <a:t>, </a:t>
            </a:r>
            <a:r>
              <a:rPr lang="en-US" altLang="zh-CN" sz="1050" b="1" dirty="0">
                <a:solidFill>
                  <a:srgbClr val="000080"/>
                </a:solidFill>
              </a:rPr>
              <a:t>True</a:t>
            </a:r>
            <a:r>
              <a:rPr lang="en-US" altLang="zh-CN" sz="1050" dirty="0"/>
              <a:t>) </a:t>
            </a:r>
            <a:br>
              <a:rPr lang="zh-CN" altLang="en-US" sz="1050" i="1" dirty="0">
                <a:solidFill>
                  <a:srgbClr val="808080"/>
                </a:solidFill>
              </a:rPr>
            </a:br>
            <a:r>
              <a:rPr lang="en-US" altLang="zh-CN" sz="1050" dirty="0" err="1"/>
              <a:t>tcp_server_socket.bind</a:t>
            </a:r>
            <a:r>
              <a:rPr lang="en-US" altLang="zh-CN" sz="1050" dirty="0"/>
              <a:t>((</a:t>
            </a:r>
            <a:r>
              <a:rPr lang="en-US" altLang="zh-CN" sz="1050" b="1" dirty="0">
                <a:solidFill>
                  <a:srgbClr val="008080"/>
                </a:solidFill>
              </a:rPr>
              <a:t>‘’</a:t>
            </a:r>
            <a:r>
              <a:rPr lang="en-US" altLang="zh-CN" sz="1050" dirty="0"/>
              <a:t>, </a:t>
            </a:r>
            <a:r>
              <a:rPr lang="en-US" altLang="zh-CN" sz="1050" dirty="0">
                <a:solidFill>
                  <a:srgbClr val="0000FF"/>
                </a:solidFill>
              </a:rPr>
              <a:t>7788</a:t>
            </a:r>
            <a:r>
              <a:rPr lang="en-US" altLang="zh-CN" sz="1050" dirty="0"/>
              <a:t>))</a:t>
            </a:r>
            <a:r>
              <a:rPr lang="zh-CN" altLang="en-US" sz="1050" dirty="0"/>
              <a:t> </a:t>
            </a:r>
            <a:r>
              <a:rPr lang="en-US" altLang="zh-CN" sz="1050" i="1" dirty="0">
                <a:solidFill>
                  <a:srgbClr val="808080"/>
                </a:solidFill>
              </a:rPr>
              <a:t>#</a:t>
            </a:r>
            <a:r>
              <a:rPr lang="zh-CN" altLang="en-US" sz="1050" i="1" dirty="0">
                <a:solidFill>
                  <a:srgbClr val="808080"/>
                </a:solidFill>
              </a:rPr>
              <a:t>绑定</a:t>
            </a:r>
            <a:r>
              <a:rPr lang="en-US" altLang="zh-CN" sz="1050" i="1" dirty="0">
                <a:solidFill>
                  <a:srgbClr val="808080"/>
                </a:solidFill>
              </a:rPr>
              <a:t>IP</a:t>
            </a:r>
            <a:r>
              <a:rPr lang="zh-CN" altLang="en-US" sz="1050" i="1" dirty="0">
                <a:solidFill>
                  <a:srgbClr val="808080"/>
                </a:solidFill>
              </a:rPr>
              <a:t>地址和端口号</a:t>
            </a:r>
            <a:br>
              <a:rPr lang="zh-CN" altLang="en-US" sz="1050" i="1" dirty="0">
                <a:solidFill>
                  <a:srgbClr val="808080"/>
                </a:solidFill>
              </a:rPr>
            </a:br>
            <a:r>
              <a:rPr lang="en-US" altLang="zh-CN" sz="1050" dirty="0" err="1"/>
              <a:t>tcp_server_socket.listen</a:t>
            </a:r>
            <a:r>
              <a:rPr lang="en-US" altLang="zh-CN" sz="1050" dirty="0"/>
              <a:t>(</a:t>
            </a:r>
            <a:r>
              <a:rPr lang="en-US" altLang="zh-CN" sz="1050" dirty="0">
                <a:solidFill>
                  <a:srgbClr val="0000FF"/>
                </a:solidFill>
              </a:rPr>
              <a:t>128</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设置监听</a:t>
            </a:r>
            <a:r>
              <a:rPr lang="en-US" altLang="zh-CN" sz="1050" i="1" dirty="0">
                <a:solidFill>
                  <a:srgbClr val="808080"/>
                </a:solidFill>
              </a:rPr>
              <a:t>,</a:t>
            </a:r>
            <a:r>
              <a:rPr lang="zh-CN" altLang="en-US" sz="1050" i="1" dirty="0">
                <a:solidFill>
                  <a:srgbClr val="808080"/>
                </a:solidFill>
              </a:rPr>
              <a:t> </a:t>
            </a:r>
            <a:r>
              <a:rPr lang="en-US" altLang="zh-CN" sz="1050" i="1" dirty="0">
                <a:solidFill>
                  <a:srgbClr val="808080"/>
                </a:solidFill>
              </a:rPr>
              <a:t>128:</a:t>
            </a:r>
            <a:r>
              <a:rPr lang="zh-CN" altLang="en-US" sz="1050" i="1" dirty="0">
                <a:solidFill>
                  <a:srgbClr val="808080"/>
                </a:solidFill>
              </a:rPr>
              <a:t>表示最大等待连接数</a:t>
            </a:r>
            <a:br>
              <a:rPr lang="en-US" altLang="zh-CN" sz="1050" dirty="0"/>
            </a:br>
            <a:r>
              <a:rPr lang="en-US" altLang="zh-CN" sz="1050" i="1" dirty="0">
                <a:solidFill>
                  <a:srgbClr val="808080"/>
                </a:solidFill>
              </a:rPr>
              <a:t># </a:t>
            </a:r>
            <a:r>
              <a:rPr lang="zh-CN" altLang="en-US" sz="1050" i="1" dirty="0">
                <a:solidFill>
                  <a:srgbClr val="808080"/>
                </a:solidFill>
              </a:rPr>
              <a:t>如果有新的客户端来连接服务端，那么就产生一个新的套接字专门为这个客户端服务</a:t>
            </a:r>
            <a:br>
              <a:rPr lang="zh-CN" altLang="en-US" sz="1050" i="1" dirty="0">
                <a:solidFill>
                  <a:srgbClr val="808080"/>
                </a:solidFill>
              </a:rPr>
            </a:br>
            <a:r>
              <a:rPr lang="en-US" altLang="zh-CN" sz="1050" dirty="0" err="1"/>
              <a:t>client_socket</a:t>
            </a:r>
            <a:r>
              <a:rPr lang="en-US" altLang="zh-CN" sz="1050" dirty="0"/>
              <a:t>, </a:t>
            </a:r>
            <a:r>
              <a:rPr lang="en-US" altLang="zh-CN" sz="1050" dirty="0" err="1"/>
              <a:t>clientAddr</a:t>
            </a:r>
            <a:r>
              <a:rPr lang="en-US" altLang="zh-CN" sz="1050" dirty="0"/>
              <a:t> = </a:t>
            </a:r>
            <a:r>
              <a:rPr lang="en-US" altLang="zh-CN" sz="1050" dirty="0" err="1"/>
              <a:t>tcp_server_socket.accept</a:t>
            </a:r>
            <a:r>
              <a:rPr lang="en-US" altLang="zh-CN" sz="1050" dirty="0"/>
              <a:t>()</a:t>
            </a:r>
            <a:br>
              <a:rPr lang="zh-CN" altLang="en-US" sz="1050" i="1" dirty="0">
                <a:solidFill>
                  <a:srgbClr val="808080"/>
                </a:solidFill>
              </a:rPr>
            </a:br>
            <a:r>
              <a:rPr lang="en-US" altLang="zh-CN" sz="1050" dirty="0" err="1"/>
              <a:t>recv_data</a:t>
            </a:r>
            <a:r>
              <a:rPr lang="en-US" altLang="zh-CN" sz="1050" dirty="0"/>
              <a:t> = </a:t>
            </a:r>
            <a:r>
              <a:rPr lang="en-US" altLang="zh-CN" sz="1050" dirty="0" err="1"/>
              <a:t>client_socket.recv</a:t>
            </a:r>
            <a:r>
              <a:rPr lang="en-US" altLang="zh-CN" sz="1050" dirty="0"/>
              <a:t>(</a:t>
            </a:r>
            <a:r>
              <a:rPr lang="en-US" altLang="zh-CN" sz="1050" dirty="0">
                <a:solidFill>
                  <a:srgbClr val="0000FF"/>
                </a:solidFill>
              </a:rPr>
              <a:t>1024</a:t>
            </a:r>
            <a:r>
              <a:rPr lang="en-US" altLang="zh-CN" sz="1050" dirty="0"/>
              <a:t>)  </a:t>
            </a:r>
            <a:r>
              <a:rPr lang="en-US" altLang="zh-CN" sz="1050" i="1" dirty="0">
                <a:solidFill>
                  <a:srgbClr val="808080"/>
                </a:solidFill>
              </a:rPr>
              <a:t># </a:t>
            </a:r>
            <a:r>
              <a:rPr lang="zh-CN" altLang="en-US" sz="1050" i="1" dirty="0">
                <a:solidFill>
                  <a:srgbClr val="808080"/>
                </a:solidFill>
              </a:rPr>
              <a:t>接收</a:t>
            </a:r>
            <a:r>
              <a:rPr lang="en-US" altLang="zh-CN" sz="1050" i="1" dirty="0">
                <a:solidFill>
                  <a:srgbClr val="808080"/>
                </a:solidFill>
              </a:rPr>
              <a:t>1024</a:t>
            </a:r>
            <a:r>
              <a:rPr lang="zh-CN" altLang="en-US" sz="1050" i="1" dirty="0">
                <a:solidFill>
                  <a:srgbClr val="808080"/>
                </a:solidFill>
              </a:rPr>
              <a:t>个字节</a:t>
            </a:r>
            <a:br>
              <a:rPr lang="zh-CN" altLang="en-US" sz="1050" i="1" dirty="0">
                <a:solidFill>
                  <a:srgbClr val="808080"/>
                </a:solidFill>
              </a:rPr>
            </a:b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接收到的数据为</a:t>
            </a:r>
            <a:r>
              <a:rPr lang="en-US" altLang="zh-CN" sz="1050" b="1" dirty="0">
                <a:solidFill>
                  <a:srgbClr val="008080"/>
                </a:solidFill>
              </a:rPr>
              <a:t>:’</a:t>
            </a:r>
            <a:r>
              <a:rPr lang="en-US" altLang="zh-CN" sz="1050" dirty="0"/>
              <a:t>, </a:t>
            </a:r>
            <a:r>
              <a:rPr lang="en-US" altLang="zh-CN" sz="1050" dirty="0" err="1"/>
              <a:t>recv_data.decode</a:t>
            </a:r>
            <a:r>
              <a:rPr lang="en-US" altLang="zh-CN" sz="1050" dirty="0"/>
              <a:t>(</a:t>
            </a:r>
            <a:r>
              <a:rPr lang="en-US" altLang="zh-CN" sz="1050" b="1" dirty="0">
                <a:solidFill>
                  <a:srgbClr val="008080"/>
                </a:solidFill>
              </a:rPr>
              <a:t>‘utf-8’</a:t>
            </a:r>
            <a:r>
              <a:rPr lang="en-US" altLang="zh-CN" sz="1050" dirty="0"/>
              <a:t>))</a:t>
            </a:r>
            <a:br>
              <a:rPr lang="zh-CN" altLang="en-US" sz="1050" i="1" dirty="0">
                <a:solidFill>
                  <a:srgbClr val="808080"/>
                </a:solidFill>
              </a:rPr>
            </a:br>
            <a:r>
              <a:rPr lang="en-US" altLang="zh-CN" sz="1050" dirty="0" err="1"/>
              <a:t>client_socket.send</a:t>
            </a:r>
            <a:r>
              <a:rPr lang="en-US" altLang="zh-CN" sz="1050" dirty="0"/>
              <a:t>(</a:t>
            </a:r>
            <a:r>
              <a:rPr lang="en-US" altLang="zh-CN" sz="1050" b="1" dirty="0">
                <a:solidFill>
                  <a:srgbClr val="008080"/>
                </a:solidFill>
              </a:rPr>
              <a:t>“thank you !”</a:t>
            </a:r>
            <a:r>
              <a:rPr lang="en-US" altLang="zh-CN" sz="1050" dirty="0"/>
              <a:t>.encode(</a:t>
            </a:r>
            <a:r>
              <a:rPr lang="en-US" altLang="zh-CN" sz="1050" b="1" dirty="0">
                <a:solidFill>
                  <a:srgbClr val="008080"/>
                </a:solidFill>
              </a:rPr>
              <a:t>‘utf-8’</a:t>
            </a:r>
            <a:r>
              <a:rPr lang="en-US" altLang="zh-CN" sz="1050" dirty="0"/>
              <a:t>))</a:t>
            </a:r>
            <a:r>
              <a:rPr lang="en-US" altLang="zh-CN" sz="1050" i="1" dirty="0">
                <a:solidFill>
                  <a:srgbClr val="808080"/>
                </a:solidFill>
              </a:rPr>
              <a:t> </a:t>
            </a:r>
            <a:r>
              <a:rPr lang="zh-CN" altLang="en-US" sz="1050" i="1" dirty="0">
                <a:solidFill>
                  <a:srgbClr val="808080"/>
                </a:solidFill>
              </a:rPr>
              <a:t> </a:t>
            </a:r>
            <a:r>
              <a:rPr lang="en-US" altLang="zh-CN" sz="1050" i="1" dirty="0">
                <a:solidFill>
                  <a:srgbClr val="808080"/>
                </a:solidFill>
              </a:rPr>
              <a:t># </a:t>
            </a:r>
            <a:r>
              <a:rPr lang="zh-CN" altLang="en-US" sz="1050" i="1" dirty="0">
                <a:solidFill>
                  <a:srgbClr val="808080"/>
                </a:solidFill>
              </a:rPr>
              <a:t>发送数据到客户端</a:t>
            </a:r>
            <a:br>
              <a:rPr lang="zh-CN" altLang="en-US" sz="1050" i="1" dirty="0">
                <a:solidFill>
                  <a:srgbClr val="808080"/>
                </a:solidFill>
              </a:rPr>
            </a:br>
            <a:r>
              <a:rPr lang="en-US" altLang="zh-CN" sz="1050" dirty="0" err="1"/>
              <a:t>client_socket.close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关闭为这个服务与客户端的套接字</a:t>
            </a:r>
            <a:br>
              <a:rPr lang="en-US" altLang="zh-CN" sz="1050" dirty="0"/>
            </a:br>
            <a:r>
              <a:rPr lang="en-US" altLang="zh-CN" sz="1050" dirty="0" err="1"/>
              <a:t>tcp_server_socket.close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关闭为这个服务端套接字</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6.2. TCP</a:t>
            </a:r>
            <a:r>
              <a:rPr lang="zh-CN" altLang="en-US" sz="2400" b="1" dirty="0">
                <a:solidFill>
                  <a:srgbClr val="595959"/>
                </a:solidFill>
                <a:latin typeface="微软雅黑" pitchFamily="34" charset="-122"/>
                <a:ea typeface="微软雅黑" pitchFamily="34" charset="-122"/>
              </a:rPr>
              <a:t>服务端程序开发流程</a:t>
            </a:r>
            <a:endParaRPr lang="en-US" altLang="zh-CN" sz="2400" b="1" dirty="0">
              <a:solidFill>
                <a:srgbClr val="595959"/>
              </a:solidFill>
              <a:latin typeface="微软雅黑" pitchFamily="34" charset="-122"/>
              <a:ea typeface="微软雅黑" pitchFamily="34" charset="-122"/>
            </a:endParaRPr>
          </a:p>
        </p:txBody>
      </p:sp>
      <p:sp>
        <p:nvSpPr>
          <p:cNvPr id="10" name="TextBox 6"/>
          <p:cNvSpPr txBox="1">
            <a:spLocks noChangeArrowheads="1"/>
          </p:cNvSpPr>
          <p:nvPr/>
        </p:nvSpPr>
        <p:spPr bwMode="auto">
          <a:xfrm>
            <a:off x="819162" y="923191"/>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b="1" dirty="0">
                <a:solidFill>
                  <a:srgbClr val="404040"/>
                </a:solidFill>
                <a:latin typeface="微软雅黑" pitchFamily="34" charset="-122"/>
                <a:ea typeface="微软雅黑" pitchFamily="34" charset="-122"/>
              </a:rPr>
              <a:t>知识要点</a:t>
            </a:r>
            <a:endParaRPr lang="zh-CN" altLang="en-US"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819162" y="1431022"/>
            <a:ext cx="8217334"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导入</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模块</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创建</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套接字‘</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a:t>
            </a:r>
            <a:r>
              <a:rPr lang="en-US" altLang="zh-CN" sz="1050" dirty="0">
                <a:solidFill>
                  <a:srgbClr val="262626"/>
                </a:solidFill>
                <a:latin typeface="微软雅黑" pitchFamily="34" charset="-122"/>
                <a:ea typeface="微软雅黑" pitchFamily="34" charset="-122"/>
              </a:rPr>
              <a:t>‘AF_INET’,</a:t>
            </a:r>
            <a:r>
              <a:rPr lang="zh-CN" altLang="en-US" sz="1050" dirty="0">
                <a:solidFill>
                  <a:srgbClr val="262626"/>
                </a:solidFill>
                <a:latin typeface="微软雅黑" pitchFamily="34" charset="-122"/>
                <a:ea typeface="微软雅黑" pitchFamily="34" charset="-122"/>
              </a:rPr>
              <a:t> 表示</a:t>
            </a:r>
            <a:r>
              <a:rPr lang="en-US" altLang="zh-CN" sz="1050" dirty="0">
                <a:solidFill>
                  <a:srgbClr val="262626"/>
                </a:solidFill>
                <a:latin typeface="微软雅黑" pitchFamily="34" charset="-122"/>
                <a:ea typeface="微软雅黑" pitchFamily="34" charset="-122"/>
              </a:rPr>
              <a:t>IPv4</a:t>
            </a:r>
            <a:r>
              <a:rPr lang="zh-CN" altLang="en-US" sz="1050" dirty="0">
                <a:solidFill>
                  <a:srgbClr val="262626"/>
                </a:solidFill>
                <a:latin typeface="微软雅黑" pitchFamily="34" charset="-122"/>
                <a:ea typeface="微软雅黑" pitchFamily="34" charset="-122"/>
              </a:rPr>
              <a:t>地址类型</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a:t>
            </a:r>
            <a:r>
              <a:rPr lang="en-US" altLang="zh-CN" sz="1050" dirty="0">
                <a:solidFill>
                  <a:srgbClr val="262626"/>
                </a:solidFill>
                <a:latin typeface="微软雅黑" pitchFamily="34" charset="-122"/>
                <a:ea typeface="微软雅黑" pitchFamily="34" charset="-122"/>
              </a:rPr>
              <a:t>‘SOCK_STREAM’,</a:t>
            </a:r>
            <a:r>
              <a:rPr lang="zh-CN" altLang="en-US" sz="1050" dirty="0">
                <a:solidFill>
                  <a:srgbClr val="262626"/>
                </a:solidFill>
                <a:latin typeface="微软雅黑" pitchFamily="34" charset="-122"/>
                <a:ea typeface="微软雅黑" pitchFamily="34" charset="-122"/>
              </a:rPr>
              <a:t> 表示</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传输协议类型</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 绑定端口号‘</a:t>
            </a:r>
            <a:r>
              <a:rPr lang="en-US" altLang="zh-CN" sz="1050" dirty="0">
                <a:solidFill>
                  <a:srgbClr val="262626"/>
                </a:solidFill>
                <a:latin typeface="微软雅黑" pitchFamily="34" charset="-122"/>
                <a:ea typeface="微软雅黑" pitchFamily="34" charset="-122"/>
              </a:rPr>
              <a:t>bind</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元组</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比如</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端口号</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，元组里面的一个元素是</a:t>
            </a:r>
            <a:r>
              <a:rPr lang="en-US" altLang="zh-CN" sz="1050" dirty="0" err="1">
                <a:solidFill>
                  <a:srgbClr val="262626"/>
                </a:solidFill>
                <a:latin typeface="微软雅黑" pitchFamily="34" charset="-122"/>
                <a:ea typeface="微软雅黑" pitchFamily="34" charset="-122"/>
              </a:rPr>
              <a:t>ip</a:t>
            </a:r>
            <a:r>
              <a:rPr lang="zh-CN" altLang="en-US" sz="1050" dirty="0">
                <a:solidFill>
                  <a:srgbClr val="262626"/>
                </a:solidFill>
                <a:latin typeface="微软雅黑" pitchFamily="34" charset="-122"/>
                <a:ea typeface="微软雅黑" pitchFamily="34" charset="-122"/>
              </a:rPr>
              <a:t>地址，一般不需要设置，第二个元素是启动程序后使用的端口号。</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 设置监听‘</a:t>
            </a:r>
            <a:r>
              <a:rPr lang="en-US" altLang="zh-CN" sz="1050" dirty="0">
                <a:solidFill>
                  <a:srgbClr val="262626"/>
                </a:solidFill>
                <a:latin typeface="微软雅黑" pitchFamily="34" charset="-122"/>
                <a:ea typeface="微软雅黑" pitchFamily="34" charset="-122"/>
              </a:rPr>
              <a:t>listen</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最大等待连接数</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 等待接受客户端的连接请求‘</a:t>
            </a:r>
            <a:r>
              <a:rPr lang="en-US" altLang="zh-CN" sz="1050" dirty="0">
                <a:solidFill>
                  <a:srgbClr val="262626"/>
                </a:solidFill>
                <a:latin typeface="微软雅黑" pitchFamily="34" charset="-122"/>
                <a:ea typeface="微软雅黑" pitchFamily="34" charset="-122"/>
              </a:rPr>
              <a:t>accept</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6.</a:t>
            </a:r>
            <a:r>
              <a:rPr lang="zh-CN" altLang="en-US" sz="1050" dirty="0">
                <a:solidFill>
                  <a:srgbClr val="262626"/>
                </a:solidFill>
                <a:latin typeface="微软雅黑" pitchFamily="34" charset="-122"/>
                <a:ea typeface="微软雅黑" pitchFamily="34" charset="-122"/>
              </a:rPr>
              <a:t> 发送数据‘</a:t>
            </a:r>
            <a:r>
              <a:rPr lang="en-US" altLang="zh-CN" sz="1050" dirty="0">
                <a:solidFill>
                  <a:srgbClr val="262626"/>
                </a:solidFill>
                <a:latin typeface="微软雅黑" pitchFamily="34" charset="-122"/>
                <a:ea typeface="微软雅黑" pitchFamily="34" charset="-122"/>
              </a:rPr>
              <a:t>send</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要发送的二进制数据， 注意</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字符串需要使用</a:t>
            </a:r>
            <a:r>
              <a:rPr lang="en-US" altLang="zh-CN" sz="1050" dirty="0">
                <a:solidFill>
                  <a:srgbClr val="262626"/>
                </a:solidFill>
                <a:latin typeface="微软雅黑" pitchFamily="34" charset="-122"/>
                <a:ea typeface="微软雅黑" pitchFamily="34" charset="-122"/>
              </a:rPr>
              <a:t>encode()</a:t>
            </a:r>
            <a:r>
              <a:rPr lang="zh-CN" altLang="en-US" sz="1050" dirty="0">
                <a:solidFill>
                  <a:srgbClr val="262626"/>
                </a:solidFill>
                <a:latin typeface="微软雅黑" pitchFamily="34" charset="-122"/>
                <a:ea typeface="微软雅黑" pitchFamily="34" charset="-122"/>
              </a:rPr>
              <a:t>方法进行编码</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7.</a:t>
            </a:r>
            <a:r>
              <a:rPr lang="zh-CN" altLang="en-US" sz="1050" dirty="0">
                <a:solidFill>
                  <a:srgbClr val="262626"/>
                </a:solidFill>
                <a:latin typeface="微软雅黑" pitchFamily="34" charset="-122"/>
                <a:ea typeface="微软雅黑" pitchFamily="34" charset="-122"/>
              </a:rPr>
              <a:t>  接收数据‘</a:t>
            </a:r>
            <a:r>
              <a:rPr lang="en-US" altLang="zh-CN" sz="1050" dirty="0" err="1">
                <a:solidFill>
                  <a:srgbClr val="262626"/>
                </a:solidFill>
                <a:latin typeface="微软雅黑" pitchFamily="34" charset="-122"/>
                <a:ea typeface="微软雅黑" pitchFamily="34" charset="-122"/>
              </a:rPr>
              <a:t>recv</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             参数</a:t>
            </a: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表示每次接收数据的大小，单位是字节，注意</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 解码成字符串使用</a:t>
            </a:r>
            <a:r>
              <a:rPr lang="en-US" altLang="zh-CN" sz="1050" dirty="0">
                <a:solidFill>
                  <a:srgbClr val="262626"/>
                </a:solidFill>
                <a:latin typeface="微软雅黑" pitchFamily="34" charset="-122"/>
                <a:ea typeface="微软雅黑" pitchFamily="34" charset="-122"/>
              </a:rPr>
              <a:t>decode()</a:t>
            </a:r>
            <a:r>
              <a:rPr lang="zh-CN" altLang="en-US" sz="1050" dirty="0">
                <a:solidFill>
                  <a:srgbClr val="262626"/>
                </a:solidFill>
                <a:latin typeface="微软雅黑" pitchFamily="34" charset="-122"/>
                <a:ea typeface="微软雅黑" pitchFamily="34" charset="-122"/>
              </a:rPr>
              <a:t>方法</a:t>
            </a:r>
            <a:endParaRPr lang="en-US" altLang="zh-CN" sz="1050" dirty="0">
              <a:solidFill>
                <a:srgbClr val="262626"/>
              </a:solidFill>
              <a:latin typeface="微软雅黑" pitchFamily="34" charset="-122"/>
              <a:ea typeface="微软雅黑" pitchFamily="34" charset="-122"/>
            </a:endParaRPr>
          </a:p>
          <a:p>
            <a:pPr marL="0" indent="0">
              <a:lnSpc>
                <a:spcPct val="150000"/>
              </a:lnSpc>
            </a:pPr>
            <a:r>
              <a:rPr lang="en-US" altLang="zh-CN" sz="1050" dirty="0">
                <a:solidFill>
                  <a:srgbClr val="262626"/>
                </a:solidFill>
                <a:latin typeface="微软雅黑" pitchFamily="34" charset="-122"/>
                <a:ea typeface="微软雅黑" pitchFamily="34" charset="-122"/>
              </a:rPr>
              <a:t>8.</a:t>
            </a:r>
            <a:r>
              <a:rPr lang="zh-CN" altLang="en-US" sz="1050" dirty="0">
                <a:solidFill>
                  <a:srgbClr val="262626"/>
                </a:solidFill>
                <a:latin typeface="微软雅黑" pitchFamily="34" charset="-122"/>
                <a:ea typeface="微软雅黑" pitchFamily="34" charset="-122"/>
              </a:rPr>
              <a:t>  关闭套接字‘</a:t>
            </a:r>
            <a:r>
              <a:rPr lang="en-US" altLang="zh-CN" sz="1050" dirty="0">
                <a:solidFill>
                  <a:srgbClr val="262626"/>
                </a:solidFill>
                <a:latin typeface="微软雅黑" pitchFamily="34" charset="-122"/>
                <a:ea typeface="微软雅黑" pitchFamily="34" charset="-122"/>
              </a:rPr>
              <a:t>socket</a:t>
            </a:r>
            <a:r>
              <a:rPr lang="zh-CN" altLang="en-US" sz="1050" dirty="0">
                <a:solidFill>
                  <a:srgbClr val="262626"/>
                </a:solidFill>
                <a:latin typeface="微软雅黑" pitchFamily="34" charset="-122"/>
                <a:ea typeface="微软雅黑" pitchFamily="34" charset="-122"/>
              </a:rPr>
              <a:t>’表示通信完成</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dirty="0">
                <a:solidFill>
                  <a:srgbClr val="262626"/>
                </a:solidFill>
                <a:latin typeface="微软雅黑" pitchFamily="34" charset="-122"/>
                <a:ea typeface="微软雅黑" pitchFamily="34" charset="-122"/>
              </a:rPr>
              <a:t>TCP</a:t>
            </a:r>
            <a:r>
              <a:rPr lang="zh-CN" altLang="en-US" sz="2000" dirty="0">
                <a:solidFill>
                  <a:srgbClr val="262626"/>
                </a:solidFill>
                <a:latin typeface="微软雅黑" pitchFamily="34" charset="-122"/>
                <a:ea typeface="微软雅黑" pitchFamily="34" charset="-122"/>
              </a:rPr>
              <a:t>客户端和服务器端程序的开发</a:t>
            </a:r>
            <a:endParaRPr lang="en-US" altLang="zh-CN" sz="20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客户端开发流程</a:t>
            </a:r>
            <a:endParaRPr lang="zh-CN" altLang="en-US"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服务端程序开发流程</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solidFill>
                  <a:srgbClr val="FF0000"/>
                </a:solidFill>
                <a:latin typeface="微软雅黑" pitchFamily="34" charset="-122"/>
                <a:ea typeface="微软雅黑" pitchFamily="34" charset="-122"/>
              </a:rPr>
              <a:t>TCP</a:t>
            </a:r>
            <a:r>
              <a:rPr lang="zh-CN" altLang="en-US" sz="1400" dirty="0">
                <a:solidFill>
                  <a:srgbClr val="FF0000"/>
                </a:solidFill>
                <a:latin typeface="微软雅黑" pitchFamily="34" charset="-122"/>
                <a:ea typeface="微软雅黑" pitchFamily="34" charset="-122"/>
              </a:rPr>
              <a:t>网络应用程序注意点的介绍</a:t>
            </a:r>
            <a:endParaRPr lang="en-US" altLang="zh-CN" sz="1400" dirty="0">
              <a:solidFill>
                <a:srgbClr val="FF0000"/>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sk-SK" altLang="zh-CN" sz="1400" dirty="0">
                <a:solidFill>
                  <a:srgbClr val="262626"/>
                </a:solidFill>
                <a:latin typeface="微软雅黑" pitchFamily="34" charset="-122"/>
                <a:ea typeface="微软雅黑" pitchFamily="34" charset="-122"/>
              </a:rPr>
              <a:t>socket</a:t>
            </a:r>
            <a:r>
              <a:rPr lang="zh-CN" altLang="sk-SK" sz="1400" dirty="0">
                <a:solidFill>
                  <a:srgbClr val="262626"/>
                </a:solidFill>
                <a:latin typeface="微软雅黑" pitchFamily="34" charset="-122"/>
                <a:ea typeface="微软雅黑" pitchFamily="34" charset="-122"/>
              </a:rPr>
              <a:t>之</a:t>
            </a:r>
            <a:r>
              <a:rPr lang="sk-SK" altLang="zh-CN" sz="1400" dirty="0">
                <a:solidFill>
                  <a:srgbClr val="262626"/>
                </a:solidFill>
                <a:latin typeface="微软雅黑" pitchFamily="34" charset="-122"/>
                <a:ea typeface="微软雅黑" pitchFamily="34" charset="-122"/>
              </a:rPr>
              <a:t>send</a:t>
            </a:r>
            <a:r>
              <a:rPr lang="zh-CN" altLang="sk-SK" sz="1400" dirty="0">
                <a:solidFill>
                  <a:srgbClr val="262626"/>
                </a:solidFill>
                <a:latin typeface="微软雅黑" pitchFamily="34" charset="-122"/>
                <a:ea typeface="微软雅黑" pitchFamily="34" charset="-122"/>
              </a:rPr>
              <a:t>和</a:t>
            </a:r>
            <a:r>
              <a:rPr lang="sk-SK" altLang="zh-CN" sz="1400" dirty="0">
                <a:solidFill>
                  <a:srgbClr val="262626"/>
                </a:solidFill>
                <a:latin typeface="微软雅黑" pitchFamily="34" charset="-122"/>
                <a:ea typeface="微软雅黑" pitchFamily="34" charset="-122"/>
              </a:rPr>
              <a:t>recv</a:t>
            </a:r>
            <a:r>
              <a:rPr lang="zh-CN" altLang="sk-SK" sz="1400" dirty="0">
                <a:solidFill>
                  <a:srgbClr val="262626"/>
                </a:solidFill>
                <a:latin typeface="微软雅黑" pitchFamily="34" charset="-122"/>
                <a:ea typeface="微软雅黑" pitchFamily="34" charset="-122"/>
              </a:rPr>
              <a:t>原理剖析</a:t>
            </a:r>
            <a:endParaRPr lang="en-US" altLang="zh-CN" sz="14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itchFamily="34" charset="-122"/>
                <a:ea typeface="微软雅黑" pitchFamily="34" charset="-122"/>
              </a:rPr>
              <a:t>多任务版</a:t>
            </a:r>
            <a:r>
              <a:rPr lang="en-US" altLang="zh-CN" sz="1400" dirty="0">
                <a:solidFill>
                  <a:srgbClr val="000000"/>
                </a:solidFill>
                <a:latin typeface="微软雅黑" pitchFamily="34" charset="-122"/>
                <a:ea typeface="微软雅黑" pitchFamily="34" charset="-122"/>
              </a:rPr>
              <a:t>TCP</a:t>
            </a:r>
            <a:r>
              <a:rPr lang="zh-CN" altLang="en-US" sz="1400" dirty="0">
                <a:solidFill>
                  <a:srgbClr val="000000"/>
                </a:solidFill>
                <a:latin typeface="微软雅黑" pitchFamily="34" charset="-122"/>
                <a:ea typeface="微软雅黑" pitchFamily="34" charset="-122"/>
              </a:rPr>
              <a:t>服务端程序开发</a:t>
            </a:r>
            <a:endParaRPr lang="en-US" altLang="zh-CN" sz="14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6.3 TCP</a:t>
            </a:r>
            <a:r>
              <a:rPr lang="zh-CN" altLang="en-US" sz="2400" b="1" dirty="0">
                <a:solidFill>
                  <a:srgbClr val="595959"/>
                </a:solidFill>
                <a:latin typeface="微软雅黑" pitchFamily="34" charset="-122"/>
                <a:ea typeface="微软雅黑" pitchFamily="34" charset="-122"/>
              </a:rPr>
              <a:t>网络应用程序注意点的介绍</a:t>
            </a:r>
            <a:endParaRPr lang="zh-TW" altLang="zh-CN" sz="2400" b="1" dirty="0">
              <a:solidFill>
                <a:srgbClr val="595959"/>
              </a:solidFill>
              <a:latin typeface="微软雅黑" pitchFamily="34" charset="-122"/>
              <a:ea typeface="微软雅黑" pitchFamily="34" charset="-122"/>
            </a:endParaRPr>
          </a:p>
        </p:txBody>
      </p:sp>
      <p:sp>
        <p:nvSpPr>
          <p:cNvPr id="9" name="TextBox 15"/>
          <p:cNvSpPr txBox="1">
            <a:spLocks noChangeArrowheads="1"/>
          </p:cNvSpPr>
          <p:nvPr/>
        </p:nvSpPr>
        <p:spPr bwMode="auto">
          <a:xfrm>
            <a:off x="614834" y="105958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1.</a:t>
            </a:r>
            <a:r>
              <a:rPr lang="zh-CN" altLang="en-US" sz="1050" dirty="0">
                <a:solidFill>
                  <a:srgbClr val="262626"/>
                </a:solidFill>
                <a:latin typeface="微软雅黑" pitchFamily="34" charset="-122"/>
                <a:ea typeface="微软雅黑" pitchFamily="34" charset="-122"/>
              </a:rPr>
              <a:t> 当</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客户端程序想要和</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服务端程序进行通信的时候必须要先</a:t>
            </a:r>
            <a:r>
              <a:rPr lang="zh-CN" altLang="en-US" sz="1050" b="1" dirty="0">
                <a:solidFill>
                  <a:srgbClr val="FF0000"/>
                </a:solidFill>
                <a:latin typeface="微软雅黑" pitchFamily="34" charset="-122"/>
                <a:ea typeface="微软雅黑" pitchFamily="34" charset="-122"/>
              </a:rPr>
              <a:t>建立连接</a:t>
            </a:r>
            <a:endParaRPr lang="en-US" altLang="zh-CN" sz="1050" b="1" dirty="0">
              <a:solidFill>
                <a:srgbClr val="FF0000"/>
              </a:solidFill>
              <a:latin typeface="微软雅黑" pitchFamily="34" charset="-122"/>
              <a:ea typeface="微软雅黑" pitchFamily="34" charset="-122"/>
            </a:endParaRPr>
          </a:p>
        </p:txBody>
      </p:sp>
      <p:sp>
        <p:nvSpPr>
          <p:cNvPr id="11" name="TextBox 15"/>
          <p:cNvSpPr txBox="1">
            <a:spLocks noChangeArrowheads="1"/>
          </p:cNvSpPr>
          <p:nvPr/>
        </p:nvSpPr>
        <p:spPr bwMode="auto">
          <a:xfrm>
            <a:off x="614834" y="1394289"/>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2.</a:t>
            </a:r>
            <a:r>
              <a:rPr lang="zh-CN" altLang="en-US" sz="1050" dirty="0">
                <a:solidFill>
                  <a:srgbClr val="262626"/>
                </a:solidFill>
                <a:latin typeface="微软雅黑" pitchFamily="34" charset="-122"/>
                <a:ea typeface="微软雅黑" pitchFamily="34" charset="-122"/>
              </a:rPr>
              <a:t> </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客户端程序一般不需要绑定端口号，因为客户端是主动发起建立连接的。</a:t>
            </a:r>
            <a:endParaRPr lang="en-US" altLang="zh-CN" sz="1050" dirty="0">
              <a:solidFill>
                <a:srgbClr val="262626"/>
              </a:solidFill>
              <a:latin typeface="微软雅黑" pitchFamily="34" charset="-122"/>
              <a:ea typeface="微软雅黑" pitchFamily="34" charset="-122"/>
            </a:endParaRPr>
          </a:p>
        </p:txBody>
      </p:sp>
      <p:sp>
        <p:nvSpPr>
          <p:cNvPr id="12" name="TextBox 15"/>
          <p:cNvSpPr txBox="1">
            <a:spLocks noChangeArrowheads="1"/>
          </p:cNvSpPr>
          <p:nvPr/>
        </p:nvSpPr>
        <p:spPr bwMode="auto">
          <a:xfrm>
            <a:off x="613842" y="1728996"/>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3.</a:t>
            </a:r>
            <a:r>
              <a:rPr lang="zh-CN" altLang="en-US" sz="1050" dirty="0">
                <a:solidFill>
                  <a:srgbClr val="262626"/>
                </a:solidFill>
                <a:latin typeface="微软雅黑" pitchFamily="34" charset="-122"/>
                <a:ea typeface="微软雅黑" pitchFamily="34" charset="-122"/>
              </a:rPr>
              <a:t> </a:t>
            </a:r>
            <a:r>
              <a:rPr lang="en-US" altLang="zh-CN" sz="1050" b="1" dirty="0">
                <a:solidFill>
                  <a:srgbClr val="FF0000"/>
                </a:solidFill>
                <a:latin typeface="微软雅黑" pitchFamily="34" charset="-122"/>
                <a:ea typeface="微软雅黑" pitchFamily="34" charset="-122"/>
              </a:rPr>
              <a:t>TCP</a:t>
            </a:r>
            <a:r>
              <a:rPr lang="zh-CN" altLang="en-US" sz="1050" b="1" dirty="0">
                <a:solidFill>
                  <a:srgbClr val="FF0000"/>
                </a:solidFill>
                <a:latin typeface="微软雅黑" pitchFamily="34" charset="-122"/>
                <a:ea typeface="微软雅黑" pitchFamily="34" charset="-122"/>
              </a:rPr>
              <a:t>服务端程序必须绑定端口号</a:t>
            </a:r>
            <a:r>
              <a:rPr lang="zh-CN" altLang="en-US" sz="1050" dirty="0">
                <a:solidFill>
                  <a:srgbClr val="262626"/>
                </a:solidFill>
                <a:latin typeface="微软雅黑" pitchFamily="34" charset="-122"/>
                <a:ea typeface="微软雅黑" pitchFamily="34" charset="-122"/>
              </a:rPr>
              <a:t>，否则客户端找不到这个</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服务端程序。</a:t>
            </a:r>
            <a:endParaRPr lang="en-US" altLang="zh-CN" sz="1050" dirty="0">
              <a:solidFill>
                <a:srgbClr val="262626"/>
              </a:solidFill>
              <a:latin typeface="微软雅黑" pitchFamily="34" charset="-122"/>
              <a:ea typeface="微软雅黑" pitchFamily="34" charset="-122"/>
            </a:endParaRPr>
          </a:p>
        </p:txBody>
      </p:sp>
      <p:sp>
        <p:nvSpPr>
          <p:cNvPr id="13" name="TextBox 15"/>
          <p:cNvSpPr txBox="1">
            <a:spLocks noChangeArrowheads="1"/>
          </p:cNvSpPr>
          <p:nvPr/>
        </p:nvSpPr>
        <p:spPr bwMode="auto">
          <a:xfrm>
            <a:off x="613842" y="2065613"/>
            <a:ext cx="748655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4.</a:t>
            </a:r>
            <a:r>
              <a:rPr lang="zh-CN" altLang="en-US" sz="1050" dirty="0">
                <a:solidFill>
                  <a:srgbClr val="262626"/>
                </a:solidFill>
                <a:latin typeface="微软雅黑" pitchFamily="34" charset="-122"/>
                <a:ea typeface="微软雅黑" pitchFamily="34" charset="-122"/>
              </a:rPr>
              <a:t> </a:t>
            </a:r>
            <a:r>
              <a:rPr lang="en-US" altLang="zh-CN" sz="1050" dirty="0">
                <a:solidFill>
                  <a:srgbClr val="262626"/>
                </a:solidFill>
                <a:latin typeface="微软雅黑" pitchFamily="34" charset="-122"/>
                <a:ea typeface="微软雅黑" pitchFamily="34" charset="-122"/>
              </a:rPr>
              <a:t>listen</a:t>
            </a:r>
            <a:r>
              <a:rPr lang="zh-CN" altLang="en-US" sz="1050" dirty="0">
                <a:solidFill>
                  <a:srgbClr val="262626"/>
                </a:solidFill>
                <a:latin typeface="微软雅黑" pitchFamily="34" charset="-122"/>
                <a:ea typeface="微软雅黑" pitchFamily="34" charset="-122"/>
              </a:rPr>
              <a:t>后的套接字是被动套接字，</a:t>
            </a:r>
            <a:r>
              <a:rPr lang="zh-CN" altLang="en-US" sz="1050" b="1" dirty="0">
                <a:solidFill>
                  <a:srgbClr val="FF0000"/>
                </a:solidFill>
                <a:latin typeface="微软雅黑" pitchFamily="34" charset="-122"/>
                <a:ea typeface="微软雅黑" pitchFamily="34" charset="-122"/>
              </a:rPr>
              <a:t>只负责接收新的客户端的连接请求，不能收发消息</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4" name="TextBox 15"/>
          <p:cNvSpPr txBox="1">
            <a:spLocks noChangeArrowheads="1"/>
          </p:cNvSpPr>
          <p:nvPr/>
        </p:nvSpPr>
        <p:spPr bwMode="auto">
          <a:xfrm>
            <a:off x="613842" y="2398410"/>
            <a:ext cx="791859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5.</a:t>
            </a:r>
            <a:r>
              <a:rPr lang="zh-CN" altLang="en-US" sz="1050" dirty="0">
                <a:solidFill>
                  <a:srgbClr val="262626"/>
                </a:solidFill>
                <a:latin typeface="微软雅黑" pitchFamily="34" charset="-122"/>
                <a:ea typeface="微软雅黑" pitchFamily="34" charset="-122"/>
              </a:rPr>
              <a:t> 当</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客户端程序和</a:t>
            </a:r>
            <a:r>
              <a:rPr lang="en-US" altLang="zh-CN" sz="1050" dirty="0">
                <a:solidFill>
                  <a:srgbClr val="262626"/>
                </a:solidFill>
                <a:latin typeface="微软雅黑" pitchFamily="34" charset="-122"/>
                <a:ea typeface="微软雅黑" pitchFamily="34" charset="-122"/>
              </a:rPr>
              <a:t>TCP</a:t>
            </a:r>
            <a:r>
              <a:rPr lang="zh-CN" altLang="en-US" sz="1050" dirty="0">
                <a:solidFill>
                  <a:srgbClr val="262626"/>
                </a:solidFill>
                <a:latin typeface="微软雅黑" pitchFamily="34" charset="-122"/>
                <a:ea typeface="微软雅黑" pitchFamily="34" charset="-122"/>
              </a:rPr>
              <a:t>服务端程序连接成功后，</a:t>
            </a:r>
            <a:r>
              <a:rPr lang="en-US" altLang="zh-CN" sz="1050" dirty="0">
                <a:solidFill>
                  <a:srgbClr val="262626"/>
                </a:solidFill>
                <a:latin typeface="微软雅黑" pitchFamily="34" charset="-122"/>
                <a:ea typeface="微软雅黑" pitchFamily="34" charset="-122"/>
              </a:rPr>
              <a:t> TCP</a:t>
            </a:r>
            <a:r>
              <a:rPr lang="zh-CN" altLang="en-US" sz="1050" dirty="0">
                <a:solidFill>
                  <a:srgbClr val="262626"/>
                </a:solidFill>
                <a:latin typeface="微软雅黑" pitchFamily="34" charset="-122"/>
                <a:ea typeface="微软雅黑" pitchFamily="34" charset="-122"/>
              </a:rPr>
              <a:t>服务器端程序会产生一个</a:t>
            </a:r>
            <a:r>
              <a:rPr lang="zh-CN" altLang="en-US" sz="1050" b="1" dirty="0">
                <a:solidFill>
                  <a:srgbClr val="FF0000"/>
                </a:solidFill>
                <a:latin typeface="微软雅黑" pitchFamily="34" charset="-122"/>
                <a:ea typeface="微软雅黑" pitchFamily="34" charset="-122"/>
              </a:rPr>
              <a:t>新的套接字</a:t>
            </a:r>
            <a:r>
              <a:rPr lang="zh-CN" altLang="en-US" sz="1050" dirty="0">
                <a:solidFill>
                  <a:srgbClr val="262626"/>
                </a:solidFill>
                <a:latin typeface="微软雅黑" pitchFamily="34" charset="-122"/>
                <a:ea typeface="微软雅黑" pitchFamily="34" charset="-122"/>
              </a:rPr>
              <a:t>，收发客户端消息使用该套接字。</a:t>
            </a:r>
            <a:endParaRPr lang="en-US" altLang="zh-CN" sz="1050" dirty="0">
              <a:solidFill>
                <a:srgbClr val="262626"/>
              </a:solidFill>
              <a:latin typeface="微软雅黑" pitchFamily="34" charset="-122"/>
              <a:ea typeface="微软雅黑" pitchFamily="34" charset="-122"/>
            </a:endParaRPr>
          </a:p>
        </p:txBody>
      </p:sp>
      <p:sp>
        <p:nvSpPr>
          <p:cNvPr id="15" name="TextBox 15"/>
          <p:cNvSpPr txBox="1">
            <a:spLocks noChangeArrowheads="1"/>
          </p:cNvSpPr>
          <p:nvPr/>
        </p:nvSpPr>
        <p:spPr bwMode="auto">
          <a:xfrm>
            <a:off x="628650" y="2731207"/>
            <a:ext cx="748655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6.</a:t>
            </a:r>
            <a:r>
              <a:rPr lang="zh-CN" altLang="en-US" sz="1050" dirty="0">
                <a:solidFill>
                  <a:srgbClr val="262626"/>
                </a:solidFill>
                <a:latin typeface="微软雅黑" pitchFamily="34" charset="-122"/>
                <a:ea typeface="微软雅黑" pitchFamily="34" charset="-122"/>
              </a:rPr>
              <a:t> 关闭</a:t>
            </a:r>
            <a:r>
              <a:rPr lang="en-US" altLang="zh-CN" sz="1050" dirty="0">
                <a:solidFill>
                  <a:srgbClr val="262626"/>
                </a:solidFill>
                <a:latin typeface="微软雅黑" pitchFamily="34" charset="-122"/>
                <a:ea typeface="微软雅黑" pitchFamily="34" charset="-122"/>
              </a:rPr>
              <a:t>accept</a:t>
            </a:r>
            <a:r>
              <a:rPr lang="zh-CN" altLang="en-US" sz="1050" dirty="0">
                <a:solidFill>
                  <a:srgbClr val="262626"/>
                </a:solidFill>
                <a:latin typeface="微软雅黑" pitchFamily="34" charset="-122"/>
                <a:ea typeface="微软雅黑" pitchFamily="34" charset="-122"/>
              </a:rPr>
              <a:t>返回的套接字意味着</a:t>
            </a:r>
            <a:r>
              <a:rPr lang="zh-CN" altLang="en-US" sz="1050" b="1" dirty="0">
                <a:solidFill>
                  <a:srgbClr val="FF0000"/>
                </a:solidFill>
                <a:latin typeface="微软雅黑" pitchFamily="34" charset="-122"/>
                <a:ea typeface="微软雅黑" pitchFamily="34" charset="-122"/>
              </a:rPr>
              <a:t>和这个客户端已经通信完毕</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
        <p:nvSpPr>
          <p:cNvPr id="17" name="TextBox 15"/>
          <p:cNvSpPr txBox="1">
            <a:spLocks noChangeArrowheads="1"/>
          </p:cNvSpPr>
          <p:nvPr/>
        </p:nvSpPr>
        <p:spPr bwMode="auto">
          <a:xfrm>
            <a:off x="628650" y="3071644"/>
            <a:ext cx="810500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itchFamily="34" charset="-122"/>
                <a:ea typeface="微软雅黑" pitchFamily="34" charset="-122"/>
              </a:rPr>
              <a:t>7.</a:t>
            </a:r>
            <a:r>
              <a:rPr lang="zh-CN" altLang="en-US" sz="1050" dirty="0">
                <a:solidFill>
                  <a:srgbClr val="262626"/>
                </a:solidFill>
                <a:latin typeface="微软雅黑" pitchFamily="34" charset="-122"/>
                <a:ea typeface="微软雅黑" pitchFamily="34" charset="-122"/>
              </a:rPr>
              <a:t> </a:t>
            </a:r>
            <a:r>
              <a:rPr lang="zh-CN" altLang="en-US" sz="1050" b="1" dirty="0">
                <a:solidFill>
                  <a:srgbClr val="FF0000"/>
                </a:solidFill>
                <a:latin typeface="微软雅黑" pitchFamily="34" charset="-122"/>
                <a:ea typeface="微软雅黑" pitchFamily="34" charset="-122"/>
              </a:rPr>
              <a:t>当客户端的套接字调用</a:t>
            </a:r>
            <a:r>
              <a:rPr lang="en-US" altLang="zh-CN" sz="1050" b="1" dirty="0">
                <a:solidFill>
                  <a:srgbClr val="FF0000"/>
                </a:solidFill>
                <a:latin typeface="微软雅黑" pitchFamily="34" charset="-122"/>
                <a:ea typeface="微软雅黑" pitchFamily="34" charset="-122"/>
              </a:rPr>
              <a:t>close</a:t>
            </a:r>
            <a:r>
              <a:rPr lang="zh-CN" altLang="en-US" sz="1050" b="1" dirty="0">
                <a:solidFill>
                  <a:srgbClr val="FF0000"/>
                </a:solidFill>
                <a:latin typeface="微软雅黑" pitchFamily="34" charset="-122"/>
                <a:ea typeface="微软雅黑" pitchFamily="34" charset="-122"/>
              </a:rPr>
              <a:t>后，服务器端的</a:t>
            </a:r>
            <a:r>
              <a:rPr lang="en-US" altLang="zh-CN" sz="1050" b="1" dirty="0" err="1">
                <a:solidFill>
                  <a:srgbClr val="FF0000"/>
                </a:solidFill>
                <a:latin typeface="微软雅黑" pitchFamily="34" charset="-122"/>
                <a:ea typeface="微软雅黑" pitchFamily="34" charset="-122"/>
              </a:rPr>
              <a:t>recv</a:t>
            </a:r>
            <a:r>
              <a:rPr lang="zh-CN" altLang="en-US" sz="1050" b="1" dirty="0">
                <a:solidFill>
                  <a:srgbClr val="FF0000"/>
                </a:solidFill>
                <a:latin typeface="微软雅黑" pitchFamily="34" charset="-122"/>
                <a:ea typeface="微软雅黑" pitchFamily="34" charset="-122"/>
              </a:rPr>
              <a:t>会解阻塞，返回的数据长度为</a:t>
            </a:r>
            <a:r>
              <a:rPr lang="en-US" altLang="zh-CN" sz="1050" b="1" dirty="0">
                <a:solidFill>
                  <a:srgbClr val="FF0000"/>
                </a:solidFill>
                <a:latin typeface="微软雅黑" pitchFamily="34" charset="-122"/>
                <a:ea typeface="微软雅黑" pitchFamily="34" charset="-122"/>
              </a:rPr>
              <a:t>0</a:t>
            </a:r>
            <a:r>
              <a:rPr lang="zh-CN" altLang="en-US" sz="1050" dirty="0">
                <a:solidFill>
                  <a:srgbClr val="262626"/>
                </a:solidFill>
                <a:latin typeface="微软雅黑" pitchFamily="34" charset="-122"/>
                <a:ea typeface="微软雅黑" pitchFamily="34" charset="-122"/>
              </a:rPr>
              <a:t>，服务端可以通过返回数据的长度来判断客户端是否已经下线，反之</a:t>
            </a:r>
            <a:r>
              <a:rPr lang="zh-CN" altLang="en-US" sz="1050" b="1" dirty="0">
                <a:solidFill>
                  <a:srgbClr val="FF0000"/>
                </a:solidFill>
                <a:latin typeface="微软雅黑" pitchFamily="34" charset="-122"/>
                <a:ea typeface="微软雅黑" pitchFamily="34" charset="-122"/>
              </a:rPr>
              <a:t>服务端关闭套接字，客户端的</a:t>
            </a:r>
            <a:r>
              <a:rPr lang="en-US" altLang="zh-CN" sz="1050" b="1" dirty="0" err="1">
                <a:solidFill>
                  <a:srgbClr val="FF0000"/>
                </a:solidFill>
                <a:latin typeface="微软雅黑" pitchFamily="34" charset="-122"/>
                <a:ea typeface="微软雅黑" pitchFamily="34" charset="-122"/>
              </a:rPr>
              <a:t>recv</a:t>
            </a:r>
            <a:r>
              <a:rPr lang="zh-CN" altLang="en-US" sz="1050" b="1" dirty="0">
                <a:solidFill>
                  <a:srgbClr val="FF0000"/>
                </a:solidFill>
                <a:latin typeface="微软雅黑" pitchFamily="34" charset="-122"/>
                <a:ea typeface="微软雅黑" pitchFamily="34" charset="-122"/>
              </a:rPr>
              <a:t>也会解阻塞，返回的数据长度也为</a:t>
            </a:r>
            <a:r>
              <a:rPr lang="en-US" altLang="zh-CN" sz="1050" b="1" dirty="0">
                <a:solidFill>
                  <a:srgbClr val="FF0000"/>
                </a:solidFill>
                <a:latin typeface="微软雅黑" pitchFamily="34" charset="-122"/>
                <a:ea typeface="微软雅黑" pitchFamily="34" charset="-122"/>
              </a:rPr>
              <a:t>0</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panose="020B0604020202090204" pitchFamily="34" charset="0"/>
              <a:buNone/>
            </a:pPr>
            <a:r>
              <a:rPr lang="en-US" altLang="zh-CN" sz="3600" dirty="0">
                <a:solidFill>
                  <a:srgbClr val="FF0000"/>
                </a:solidFill>
                <a:latin typeface="微软雅黑" pitchFamily="34" charset="-122"/>
                <a:ea typeface="微软雅黑" pitchFamily="34" charset="-122"/>
              </a:rPr>
              <a:t>Section</a:t>
            </a:r>
            <a:endParaRPr lang="en-US" altLang="zh-CN" sz="3600" dirty="0">
              <a:solidFill>
                <a:srgbClr val="FF0000"/>
              </a:solidFill>
              <a:latin typeface="微软雅黑" pitchFamily="34" charset="-122"/>
              <a:ea typeface="微软雅黑"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ts val="7000"/>
              </a:lnSpc>
              <a:spcBef>
                <a:spcPct val="0"/>
              </a:spcBef>
              <a:buFont typeface="Arial" panose="020B0604020202090204" pitchFamily="34" charset="0"/>
              <a:buNone/>
              <a:defRPr/>
            </a:pPr>
            <a:r>
              <a:rPr lang="zh-CN" altLang="en-US" sz="4400" b="1" dirty="0">
                <a:solidFill>
                  <a:srgbClr val="FFFFFF"/>
                </a:solidFill>
                <a:latin typeface="微软雅黑" pitchFamily="34" charset="-122"/>
                <a:ea typeface="微软雅黑" pitchFamily="34" charset="-122"/>
              </a:rPr>
              <a:t>章</a:t>
            </a:r>
            <a:endParaRPr lang="zh-CN" altLang="en-US" sz="4400" b="1" dirty="0">
              <a:solidFill>
                <a:srgbClr val="FFFFFF"/>
              </a:solidFill>
              <a:latin typeface="微软雅黑" pitchFamily="34" charset="-122"/>
              <a:ea typeface="微软雅黑"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90204" pitchFamily="34" charset="0"/>
              <a:buChar char="•"/>
              <a:defRPr sz="2100">
                <a:solidFill>
                  <a:schemeClr val="tx1"/>
                </a:solidFill>
                <a:latin typeface="Calibri" charset="0"/>
                <a:ea typeface="宋体"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charset="-122"/>
              </a:defRPr>
            </a:lvl9pPr>
          </a:lstStyle>
          <a:p>
            <a:pPr algn="ctr">
              <a:lnSpc>
                <a:spcPct val="100000"/>
              </a:lnSpc>
              <a:spcBef>
                <a:spcPct val="0"/>
              </a:spcBef>
              <a:buFont typeface="Arial" panose="020B0604020202090204" pitchFamily="34" charset="0"/>
              <a:buNone/>
              <a:defRPr/>
            </a:pPr>
            <a:r>
              <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rPr>
              <a:t>节</a:t>
            </a:r>
            <a:endParaRPr lang="zh-CN" altLang="en-US" sz="4400" b="1" dirty="0">
              <a:ln w="3175">
                <a:solidFill>
                  <a:srgbClr val="FFFFFF"/>
                </a:solidFill>
              </a:ln>
              <a:solidFill>
                <a:schemeClr val="tx1">
                  <a:lumMod val="85000"/>
                  <a:lumOff val="15000"/>
                </a:schemeClr>
              </a:solidFill>
              <a:latin typeface="微软雅黑" pitchFamily="34" charset="-122"/>
              <a:ea typeface="微软雅黑"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itchFamily="34" charset="-122"/>
                <a:ea typeface="微软雅黑" pitchFamily="34" charset="-122"/>
              </a:rPr>
              <a:t> </a:t>
            </a:r>
            <a:r>
              <a:rPr lang="en-US" altLang="zh-CN" sz="2000" dirty="0">
                <a:solidFill>
                  <a:srgbClr val="262626"/>
                </a:solidFill>
                <a:latin typeface="微软雅黑" pitchFamily="34" charset="-122"/>
                <a:ea typeface="微软雅黑" pitchFamily="34" charset="-122"/>
              </a:rPr>
              <a:t>TCP</a:t>
            </a:r>
            <a:r>
              <a:rPr lang="zh-CN" altLang="en-US" sz="2000" dirty="0">
                <a:solidFill>
                  <a:srgbClr val="262626"/>
                </a:solidFill>
                <a:latin typeface="微软雅黑" pitchFamily="34" charset="-122"/>
                <a:ea typeface="微软雅黑" pitchFamily="34" charset="-122"/>
              </a:rPr>
              <a:t>客户端和服务器端程序的开发</a:t>
            </a:r>
            <a:endParaRPr lang="en-US" altLang="zh-CN" sz="2000" dirty="0">
              <a:solidFill>
                <a:srgbClr val="262626"/>
              </a:solidFill>
              <a:latin typeface="微软雅黑" pitchFamily="34" charset="-122"/>
              <a:ea typeface="微软雅黑"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客户端开发流程</a:t>
            </a:r>
            <a:endParaRPr lang="zh-CN" altLang="en-US"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服务端程序开发流程</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en-US" altLang="zh-CN" sz="1400" dirty="0">
                <a:latin typeface="微软雅黑" pitchFamily="34" charset="-122"/>
                <a:ea typeface="微软雅黑" pitchFamily="34" charset="-122"/>
              </a:rPr>
              <a:t>TCP</a:t>
            </a:r>
            <a:r>
              <a:rPr lang="zh-CN" altLang="en-US" sz="1400" dirty="0">
                <a:latin typeface="微软雅黑" pitchFamily="34" charset="-122"/>
                <a:ea typeface="微软雅黑" pitchFamily="34" charset="-122"/>
              </a:rPr>
              <a:t>网络应用程序注意点的介绍</a:t>
            </a:r>
            <a:endParaRPr lang="en-US" altLang="zh-CN" sz="1400" dirty="0">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sk-SK" altLang="zh-CN" sz="1400" dirty="0">
                <a:solidFill>
                  <a:srgbClr val="FF0000"/>
                </a:solidFill>
                <a:latin typeface="微软雅黑" pitchFamily="34" charset="-122"/>
                <a:ea typeface="微软雅黑" pitchFamily="34" charset="-122"/>
              </a:rPr>
              <a:t>socket</a:t>
            </a:r>
            <a:r>
              <a:rPr lang="zh-CN" altLang="sk-SK" sz="1400" dirty="0">
                <a:solidFill>
                  <a:srgbClr val="FF0000"/>
                </a:solidFill>
                <a:latin typeface="微软雅黑" pitchFamily="34" charset="-122"/>
                <a:ea typeface="微软雅黑" pitchFamily="34" charset="-122"/>
              </a:rPr>
              <a:t>之</a:t>
            </a:r>
            <a:r>
              <a:rPr lang="sk-SK" altLang="zh-CN" sz="1400" dirty="0">
                <a:solidFill>
                  <a:srgbClr val="FF0000"/>
                </a:solidFill>
                <a:latin typeface="微软雅黑" pitchFamily="34" charset="-122"/>
                <a:ea typeface="微软雅黑" pitchFamily="34" charset="-122"/>
              </a:rPr>
              <a:t>send</a:t>
            </a:r>
            <a:r>
              <a:rPr lang="zh-CN" altLang="sk-SK" sz="1400" dirty="0">
                <a:solidFill>
                  <a:srgbClr val="FF0000"/>
                </a:solidFill>
                <a:latin typeface="微软雅黑" pitchFamily="34" charset="-122"/>
                <a:ea typeface="微软雅黑" pitchFamily="34" charset="-122"/>
              </a:rPr>
              <a:t>和</a:t>
            </a:r>
            <a:r>
              <a:rPr lang="sk-SK" altLang="zh-CN" sz="1400" dirty="0">
                <a:solidFill>
                  <a:srgbClr val="FF0000"/>
                </a:solidFill>
                <a:latin typeface="微软雅黑" pitchFamily="34" charset="-122"/>
                <a:ea typeface="微软雅黑" pitchFamily="34" charset="-122"/>
              </a:rPr>
              <a:t>recv</a:t>
            </a:r>
            <a:r>
              <a:rPr lang="zh-CN" altLang="sk-SK" sz="1400" dirty="0">
                <a:solidFill>
                  <a:srgbClr val="FF0000"/>
                </a:solidFill>
                <a:latin typeface="微软雅黑" pitchFamily="34" charset="-122"/>
                <a:ea typeface="微软雅黑" pitchFamily="34" charset="-122"/>
              </a:rPr>
              <a:t>原理剖析</a:t>
            </a:r>
            <a:endParaRPr lang="en-US" altLang="zh-CN" sz="1400" dirty="0">
              <a:solidFill>
                <a:srgbClr val="FF0000"/>
              </a:solidFill>
              <a:latin typeface="微软雅黑" pitchFamily="34" charset="-122"/>
              <a:ea typeface="微软雅黑"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itchFamily="34" charset="-122"/>
                <a:ea typeface="微软雅黑" pitchFamily="34" charset="-122"/>
              </a:rPr>
              <a:t>多任务版</a:t>
            </a:r>
            <a:r>
              <a:rPr lang="en-US" altLang="zh-CN" sz="1400" dirty="0">
                <a:solidFill>
                  <a:srgbClr val="000000"/>
                </a:solidFill>
                <a:latin typeface="微软雅黑" pitchFamily="34" charset="-122"/>
                <a:ea typeface="微软雅黑" pitchFamily="34" charset="-122"/>
              </a:rPr>
              <a:t>TCP</a:t>
            </a:r>
            <a:r>
              <a:rPr lang="zh-CN" altLang="en-US" sz="1400" dirty="0">
                <a:solidFill>
                  <a:srgbClr val="000000"/>
                </a:solidFill>
                <a:latin typeface="微软雅黑" pitchFamily="34" charset="-122"/>
                <a:ea typeface="微软雅黑" pitchFamily="34" charset="-122"/>
              </a:rPr>
              <a:t>服务端程序开发</a:t>
            </a:r>
            <a:endParaRPr lang="en-US" altLang="zh-CN" sz="1400" dirty="0">
              <a:solidFill>
                <a:srgbClr val="FF0000"/>
              </a:solidFill>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itchFamily="34" charset="-122"/>
              <a:ea typeface="微软雅黑"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6.4</a:t>
            </a:r>
            <a:r>
              <a:rPr lang="zh-CN" altLang="en-US" sz="2400" b="1" dirty="0">
                <a:solidFill>
                  <a:srgbClr val="595959"/>
                </a:solidFill>
                <a:latin typeface="微软雅黑" pitchFamily="34" charset="-122"/>
                <a:ea typeface="微软雅黑" pitchFamily="34" charset="-122"/>
              </a:rPr>
              <a:t> </a:t>
            </a:r>
            <a:r>
              <a:rPr lang="en-US" altLang="zh-CN" sz="2400" b="1" dirty="0">
                <a:solidFill>
                  <a:srgbClr val="595959"/>
                </a:solidFill>
                <a:latin typeface="微软雅黑" pitchFamily="34" charset="-122"/>
                <a:ea typeface="微软雅黑" pitchFamily="34" charset="-122"/>
              </a:rPr>
              <a:t>socket</a:t>
            </a:r>
            <a:r>
              <a:rPr lang="zh-CN" altLang="en-US" sz="2400" b="1" dirty="0">
                <a:solidFill>
                  <a:srgbClr val="595959"/>
                </a:solidFill>
                <a:latin typeface="微软雅黑" pitchFamily="34" charset="-122"/>
                <a:ea typeface="微软雅黑" pitchFamily="34" charset="-122"/>
              </a:rPr>
              <a:t>之</a:t>
            </a:r>
            <a:r>
              <a:rPr lang="en-US" altLang="zh-CN" sz="2400" b="1" dirty="0">
                <a:solidFill>
                  <a:srgbClr val="595959"/>
                </a:solidFill>
                <a:latin typeface="微软雅黑" pitchFamily="34" charset="-122"/>
                <a:ea typeface="微软雅黑" pitchFamily="34" charset="-122"/>
              </a:rPr>
              <a:t>send</a:t>
            </a:r>
            <a:r>
              <a:rPr lang="zh-CN" altLang="en-US" sz="2400" b="1" dirty="0">
                <a:solidFill>
                  <a:srgbClr val="595959"/>
                </a:solidFill>
                <a:latin typeface="微软雅黑" pitchFamily="34" charset="-122"/>
                <a:ea typeface="微软雅黑" pitchFamily="34" charset="-122"/>
              </a:rPr>
              <a:t>和</a:t>
            </a:r>
            <a:r>
              <a:rPr lang="en-US" altLang="zh-CN" sz="2400" b="1" dirty="0" err="1">
                <a:solidFill>
                  <a:srgbClr val="595959"/>
                </a:solidFill>
                <a:latin typeface="微软雅黑" pitchFamily="34" charset="-122"/>
                <a:ea typeface="微软雅黑" pitchFamily="34" charset="-122"/>
              </a:rPr>
              <a:t>recv</a:t>
            </a:r>
            <a:r>
              <a:rPr lang="zh-CN" altLang="en-US" sz="2400" b="1" dirty="0">
                <a:solidFill>
                  <a:srgbClr val="595959"/>
                </a:solidFill>
                <a:latin typeface="微软雅黑" pitchFamily="34" charset="-122"/>
                <a:ea typeface="微软雅黑" pitchFamily="34" charset="-122"/>
              </a:rPr>
              <a:t>原理剖析</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6.4.1</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TCP socket</a:t>
            </a:r>
            <a:r>
              <a:rPr lang="zh-CN" altLang="en-US" b="1" dirty="0">
                <a:solidFill>
                  <a:srgbClr val="404040"/>
                </a:solidFill>
                <a:latin typeface="微软雅黑" pitchFamily="34" charset="-122"/>
                <a:ea typeface="微软雅黑" pitchFamily="34" charset="-122"/>
              </a:rPr>
              <a:t>的发送和接收缓冲区</a:t>
            </a:r>
            <a:endParaRPr lang="zh-CN" altLang="en-US"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841375" y="1563638"/>
            <a:ext cx="783508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pitchFamily="34" charset="-122"/>
                <a:ea typeface="微软雅黑" pitchFamily="34" charset="-122"/>
              </a:rPr>
              <a:t>当创建一个</a:t>
            </a:r>
            <a:r>
              <a:rPr lang="en-US" altLang="zh-CN" sz="1050" dirty="0">
                <a:solidFill>
                  <a:srgbClr val="262626"/>
                </a:solidFill>
                <a:latin typeface="微软雅黑" pitchFamily="34" charset="-122"/>
                <a:ea typeface="微软雅黑" pitchFamily="34" charset="-122"/>
              </a:rPr>
              <a:t>TCP socket</a:t>
            </a:r>
            <a:r>
              <a:rPr lang="zh-CN" altLang="en-US" sz="1050" dirty="0">
                <a:solidFill>
                  <a:srgbClr val="262626"/>
                </a:solidFill>
                <a:latin typeface="微软雅黑" pitchFamily="34" charset="-122"/>
                <a:ea typeface="微软雅黑" pitchFamily="34" charset="-122"/>
              </a:rPr>
              <a:t>对象的时候会有一个</a:t>
            </a:r>
            <a:r>
              <a:rPr lang="zh-CN" altLang="en-US" sz="1050" b="1" dirty="0">
                <a:solidFill>
                  <a:srgbClr val="FF0000"/>
                </a:solidFill>
                <a:latin typeface="微软雅黑" pitchFamily="34" charset="-122"/>
                <a:ea typeface="微软雅黑" pitchFamily="34" charset="-122"/>
              </a:rPr>
              <a:t>发送缓冲区</a:t>
            </a:r>
            <a:r>
              <a:rPr lang="zh-CN" altLang="en-US" sz="1050" dirty="0">
                <a:solidFill>
                  <a:srgbClr val="262626"/>
                </a:solidFill>
                <a:latin typeface="微软雅黑" pitchFamily="34" charset="-122"/>
                <a:ea typeface="微软雅黑" pitchFamily="34" charset="-122"/>
              </a:rPr>
              <a:t>和一个</a:t>
            </a:r>
            <a:r>
              <a:rPr lang="zh-CN" altLang="en-US" sz="1050" b="1" dirty="0">
                <a:solidFill>
                  <a:srgbClr val="FF0000"/>
                </a:solidFill>
                <a:latin typeface="微软雅黑" pitchFamily="34" charset="-122"/>
                <a:ea typeface="微软雅黑" pitchFamily="34" charset="-122"/>
              </a:rPr>
              <a:t>接收缓冲区</a:t>
            </a:r>
            <a:r>
              <a:rPr lang="zh-CN" altLang="en-US" sz="1050" dirty="0">
                <a:solidFill>
                  <a:srgbClr val="262626"/>
                </a:solidFill>
                <a:latin typeface="微软雅黑" pitchFamily="34" charset="-122"/>
                <a:ea typeface="微软雅黑" pitchFamily="34" charset="-122"/>
              </a:rPr>
              <a:t>，这个发送和接收缓冲区指的就是内存中的一片空间。</a:t>
            </a:r>
            <a:endParaRPr lang="en-US" altLang="zh-CN" sz="105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6.4</a:t>
            </a:r>
            <a:r>
              <a:rPr lang="zh-CN" altLang="en-US" sz="2400" b="1" dirty="0">
                <a:solidFill>
                  <a:srgbClr val="595959"/>
                </a:solidFill>
                <a:latin typeface="微软雅黑" pitchFamily="34" charset="-122"/>
                <a:ea typeface="微软雅黑" pitchFamily="34" charset="-122"/>
              </a:rPr>
              <a:t> </a:t>
            </a:r>
            <a:r>
              <a:rPr lang="en-US" altLang="zh-CN" sz="2400" b="1" dirty="0">
                <a:solidFill>
                  <a:srgbClr val="595959"/>
                </a:solidFill>
                <a:latin typeface="微软雅黑" pitchFamily="34" charset="-122"/>
                <a:ea typeface="微软雅黑" pitchFamily="34" charset="-122"/>
              </a:rPr>
              <a:t>socket</a:t>
            </a:r>
            <a:r>
              <a:rPr lang="zh-CN" altLang="en-US" sz="2400" b="1" dirty="0">
                <a:solidFill>
                  <a:srgbClr val="595959"/>
                </a:solidFill>
                <a:latin typeface="微软雅黑" pitchFamily="34" charset="-122"/>
                <a:ea typeface="微软雅黑" pitchFamily="34" charset="-122"/>
              </a:rPr>
              <a:t>之</a:t>
            </a:r>
            <a:r>
              <a:rPr lang="en-US" altLang="zh-CN" sz="2400" b="1" dirty="0">
                <a:solidFill>
                  <a:srgbClr val="595959"/>
                </a:solidFill>
                <a:latin typeface="微软雅黑" pitchFamily="34" charset="-122"/>
                <a:ea typeface="微软雅黑" pitchFamily="34" charset="-122"/>
              </a:rPr>
              <a:t>send</a:t>
            </a:r>
            <a:r>
              <a:rPr lang="zh-CN" altLang="en-US" sz="2400" b="1" dirty="0">
                <a:solidFill>
                  <a:srgbClr val="595959"/>
                </a:solidFill>
                <a:latin typeface="微软雅黑" pitchFamily="34" charset="-122"/>
                <a:ea typeface="微软雅黑" pitchFamily="34" charset="-122"/>
              </a:rPr>
              <a:t>和</a:t>
            </a:r>
            <a:r>
              <a:rPr lang="en-US" altLang="zh-CN" sz="2400" b="1" dirty="0" err="1">
                <a:solidFill>
                  <a:srgbClr val="595959"/>
                </a:solidFill>
                <a:latin typeface="微软雅黑" pitchFamily="34" charset="-122"/>
                <a:ea typeface="微软雅黑" pitchFamily="34" charset="-122"/>
              </a:rPr>
              <a:t>recv</a:t>
            </a:r>
            <a:r>
              <a:rPr lang="zh-CN" altLang="en-US" sz="2400" b="1" dirty="0">
                <a:solidFill>
                  <a:srgbClr val="595959"/>
                </a:solidFill>
                <a:latin typeface="微软雅黑" pitchFamily="34" charset="-122"/>
                <a:ea typeface="微软雅黑" pitchFamily="34" charset="-122"/>
              </a:rPr>
              <a:t>原理剖析</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b="1" dirty="0">
                <a:solidFill>
                  <a:srgbClr val="404040"/>
                </a:solidFill>
                <a:latin typeface="微软雅黑" pitchFamily="34" charset="-122"/>
                <a:ea typeface="微软雅黑" pitchFamily="34" charset="-122"/>
              </a:rPr>
              <a:t>6.4.2 socket</a:t>
            </a:r>
            <a:r>
              <a:rPr lang="zh-CN" altLang="en-US" b="1" dirty="0">
                <a:solidFill>
                  <a:srgbClr val="404040"/>
                </a:solidFill>
                <a:latin typeface="微软雅黑" pitchFamily="34" charset="-122"/>
                <a:ea typeface="微软雅黑" pitchFamily="34" charset="-122"/>
              </a:rPr>
              <a:t>之</a:t>
            </a:r>
            <a:r>
              <a:rPr lang="en-US" altLang="zh-CN" b="1" dirty="0">
                <a:solidFill>
                  <a:srgbClr val="404040"/>
                </a:solidFill>
                <a:latin typeface="微软雅黑" pitchFamily="34" charset="-122"/>
                <a:ea typeface="微软雅黑" pitchFamily="34" charset="-122"/>
              </a:rPr>
              <a:t>send</a:t>
            </a:r>
            <a:r>
              <a:rPr lang="zh-CN" altLang="en-US" b="1" dirty="0">
                <a:solidFill>
                  <a:srgbClr val="404040"/>
                </a:solidFill>
                <a:latin typeface="微软雅黑" pitchFamily="34" charset="-122"/>
                <a:ea typeface="微软雅黑" pitchFamily="34" charset="-122"/>
              </a:rPr>
              <a:t>和</a:t>
            </a:r>
            <a:r>
              <a:rPr lang="en-US" altLang="zh-CN" b="1" dirty="0" err="1">
                <a:solidFill>
                  <a:srgbClr val="404040"/>
                </a:solidFill>
                <a:latin typeface="微软雅黑" pitchFamily="34" charset="-122"/>
                <a:ea typeface="微软雅黑" pitchFamily="34" charset="-122"/>
              </a:rPr>
              <a:t>recv</a:t>
            </a:r>
            <a:r>
              <a:rPr lang="zh-CN" altLang="en-US" b="1" dirty="0">
                <a:solidFill>
                  <a:srgbClr val="404040"/>
                </a:solidFill>
                <a:latin typeface="微软雅黑" pitchFamily="34" charset="-122"/>
                <a:ea typeface="微软雅黑" pitchFamily="34" charset="-122"/>
              </a:rPr>
              <a:t>原理剖析</a:t>
            </a:r>
            <a:r>
              <a:rPr lang="en-US" altLang="zh-CN" b="1" dirty="0">
                <a:solidFill>
                  <a:srgbClr val="404040"/>
                </a:solidFill>
                <a:latin typeface="微软雅黑" pitchFamily="34" charset="-122"/>
                <a:ea typeface="微软雅黑" pitchFamily="34" charset="-122"/>
              </a:rPr>
              <a:t>-</a:t>
            </a:r>
            <a:r>
              <a:rPr lang="zh-CN" altLang="en-US" b="1" dirty="0">
                <a:solidFill>
                  <a:srgbClr val="404040"/>
                </a:solidFill>
                <a:latin typeface="微软雅黑" pitchFamily="34" charset="-122"/>
                <a:ea typeface="微软雅黑" pitchFamily="34" charset="-122"/>
              </a:rPr>
              <a:t>视频讲解</a:t>
            </a:r>
            <a:endParaRPr lang="zh-CN" altLang="en-US" b="1" dirty="0">
              <a:solidFill>
                <a:srgbClr val="404040"/>
              </a:solidFill>
              <a:latin typeface="微软雅黑" pitchFamily="34" charset="-122"/>
              <a:ea typeface="微软雅黑"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使用</a:t>
            </a:r>
            <a:r>
              <a:rPr lang="en-US" altLang="zh-CN"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socket</a:t>
            </a:r>
            <a:r>
              <a:rPr lang="zh-CN" altLang="en-US" sz="4000" dirty="0">
                <a:effectLst>
                  <a:outerShdw blurRad="38100" dist="19050" dir="2700000" algn="tl" rotWithShape="0">
                    <a:schemeClr val="dk1">
                      <a:alpha val="40000"/>
                      <a:lumMod val="50000"/>
                    </a:schemeClr>
                  </a:outerShdw>
                </a:effectLst>
                <a:latin typeface="微软雅黑" pitchFamily="34" charset="-122"/>
                <a:ea typeface="微软雅黑" pitchFamily="34" charset="-122"/>
              </a:rPr>
              <a:t>接收和发送数据的完整流程？</a:t>
            </a:r>
            <a:endParaRPr lang="zh-CN" altLang="en-US" sz="4000" cap="none" spc="0" dirty="0">
              <a:effectLst>
                <a:outerShdw blurRad="38100" dist="19050" dir="2700000" algn="tl" rotWithShape="0">
                  <a:schemeClr val="dk1">
                    <a:alpha val="40000"/>
                    <a:lumMod val="50000"/>
                  </a:schemeClr>
                </a:outerShdw>
              </a:effectLst>
              <a:latin typeface="微软雅黑" pitchFamily="34" charset="-122"/>
              <a:ea typeface="微软雅黑"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6.4</a:t>
            </a:r>
            <a:r>
              <a:rPr lang="zh-CN" altLang="en-US" sz="2400" b="1" dirty="0">
                <a:solidFill>
                  <a:srgbClr val="595959"/>
                </a:solidFill>
                <a:latin typeface="微软雅黑" pitchFamily="34" charset="-122"/>
                <a:ea typeface="微软雅黑" pitchFamily="34" charset="-122"/>
              </a:rPr>
              <a:t> </a:t>
            </a:r>
            <a:r>
              <a:rPr lang="en-US" altLang="zh-CN" sz="2400" b="1" dirty="0">
                <a:solidFill>
                  <a:srgbClr val="595959"/>
                </a:solidFill>
                <a:latin typeface="微软雅黑" pitchFamily="34" charset="-122"/>
                <a:ea typeface="微软雅黑" pitchFamily="34" charset="-122"/>
              </a:rPr>
              <a:t>socket</a:t>
            </a:r>
            <a:r>
              <a:rPr lang="zh-CN" altLang="en-US" sz="2400" b="1" dirty="0">
                <a:solidFill>
                  <a:srgbClr val="595959"/>
                </a:solidFill>
                <a:latin typeface="微软雅黑" pitchFamily="34" charset="-122"/>
                <a:ea typeface="微软雅黑" pitchFamily="34" charset="-122"/>
              </a:rPr>
              <a:t>之</a:t>
            </a:r>
            <a:r>
              <a:rPr lang="en-US" altLang="zh-CN" sz="2400" b="1" dirty="0">
                <a:solidFill>
                  <a:srgbClr val="595959"/>
                </a:solidFill>
                <a:latin typeface="微软雅黑" pitchFamily="34" charset="-122"/>
                <a:ea typeface="微软雅黑" pitchFamily="34" charset="-122"/>
              </a:rPr>
              <a:t>send</a:t>
            </a:r>
            <a:r>
              <a:rPr lang="zh-CN" altLang="en-US" sz="2400" b="1" dirty="0">
                <a:solidFill>
                  <a:srgbClr val="595959"/>
                </a:solidFill>
                <a:latin typeface="微软雅黑" pitchFamily="34" charset="-122"/>
                <a:ea typeface="微软雅黑" pitchFamily="34" charset="-122"/>
              </a:rPr>
              <a:t>和</a:t>
            </a:r>
            <a:r>
              <a:rPr lang="en-US" altLang="zh-CN" sz="2400" b="1" dirty="0" err="1">
                <a:solidFill>
                  <a:srgbClr val="595959"/>
                </a:solidFill>
                <a:latin typeface="微软雅黑" pitchFamily="34" charset="-122"/>
                <a:ea typeface="微软雅黑" pitchFamily="34" charset="-122"/>
              </a:rPr>
              <a:t>recv</a:t>
            </a:r>
            <a:r>
              <a:rPr lang="zh-CN" altLang="en-US" sz="2400" b="1" dirty="0">
                <a:solidFill>
                  <a:srgbClr val="595959"/>
                </a:solidFill>
                <a:latin typeface="微软雅黑" pitchFamily="34" charset="-122"/>
                <a:ea typeface="微软雅黑" pitchFamily="34" charset="-122"/>
              </a:rPr>
              <a:t>原理剖析</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6.4.3</a:t>
            </a:r>
            <a:r>
              <a:rPr lang="zh-CN" altLang="en-US" b="1" dirty="0">
                <a:solidFill>
                  <a:srgbClr val="404040"/>
                </a:solidFill>
                <a:latin typeface="微软雅黑" pitchFamily="34" charset="-122"/>
                <a:ea typeface="微软雅黑" pitchFamily="34" charset="-122"/>
              </a:rPr>
              <a:t> </a:t>
            </a:r>
            <a:r>
              <a:rPr lang="en-US" altLang="zh-CN" b="1" dirty="0">
                <a:solidFill>
                  <a:srgbClr val="404040"/>
                </a:solidFill>
                <a:latin typeface="微软雅黑" pitchFamily="34" charset="-122"/>
                <a:ea typeface="微软雅黑" pitchFamily="34" charset="-122"/>
              </a:rPr>
              <a:t>send</a:t>
            </a:r>
            <a:r>
              <a:rPr lang="zh-CN" altLang="en-US" b="1" dirty="0">
                <a:solidFill>
                  <a:srgbClr val="404040"/>
                </a:solidFill>
                <a:latin typeface="微软雅黑" pitchFamily="34" charset="-122"/>
                <a:ea typeface="微软雅黑" pitchFamily="34" charset="-122"/>
              </a:rPr>
              <a:t>原理剖析</a:t>
            </a:r>
            <a:endParaRPr lang="zh-CN" altLang="en-US" b="1" dirty="0">
              <a:solidFill>
                <a:srgbClr val="404040"/>
              </a:solidFill>
              <a:latin typeface="微软雅黑" pitchFamily="34" charset="-122"/>
              <a:ea typeface="微软雅黑" pitchFamily="34" charset="-122"/>
            </a:endParaRPr>
          </a:p>
        </p:txBody>
      </p:sp>
      <p:sp>
        <p:nvSpPr>
          <p:cNvPr id="9" name="TextBox 15"/>
          <p:cNvSpPr txBox="1">
            <a:spLocks noChangeArrowheads="1"/>
          </p:cNvSpPr>
          <p:nvPr/>
        </p:nvSpPr>
        <p:spPr bwMode="auto">
          <a:xfrm>
            <a:off x="841375" y="1563638"/>
            <a:ext cx="7154589"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pitchFamily="34" charset="-122"/>
                <a:ea typeface="微软雅黑" pitchFamily="34" charset="-122"/>
              </a:rPr>
              <a:t>send</a:t>
            </a:r>
            <a:r>
              <a:rPr lang="zh-CN" altLang="en-US" sz="1050" dirty="0">
                <a:solidFill>
                  <a:srgbClr val="262626"/>
                </a:solidFill>
                <a:latin typeface="微软雅黑" pitchFamily="34" charset="-122"/>
                <a:ea typeface="微软雅黑" pitchFamily="34" charset="-122"/>
              </a:rPr>
              <a:t>是不是直接把数据发给服务端</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不是，要想发数据，必须得</a:t>
            </a:r>
            <a:r>
              <a:rPr lang="zh-CN" altLang="en-US" sz="1050" b="1" dirty="0">
                <a:solidFill>
                  <a:srgbClr val="FF0000"/>
                </a:solidFill>
                <a:latin typeface="微软雅黑" pitchFamily="34" charset="-122"/>
                <a:ea typeface="微软雅黑" pitchFamily="34" charset="-122"/>
              </a:rPr>
              <a:t>通过网卡发送数据</a:t>
            </a:r>
            <a:r>
              <a:rPr lang="zh-CN" altLang="en-US" sz="1050" dirty="0">
                <a:solidFill>
                  <a:srgbClr val="262626"/>
                </a:solidFill>
                <a:latin typeface="微软雅黑" pitchFamily="34" charset="-122"/>
                <a:ea typeface="微软雅黑" pitchFamily="34" charset="-122"/>
              </a:rPr>
              <a:t>，应用程序是无法直接通过网卡发送数据的，它需要调用操作系统接口，也就是说，应用程序把发送的数据先写入到</a:t>
            </a:r>
            <a:r>
              <a:rPr lang="zh-CN" altLang="en-US" sz="1050" b="1" dirty="0">
                <a:solidFill>
                  <a:srgbClr val="FF0000"/>
                </a:solidFill>
                <a:latin typeface="微软雅黑" pitchFamily="34" charset="-122"/>
                <a:ea typeface="微软雅黑" pitchFamily="34" charset="-122"/>
              </a:rPr>
              <a:t>发送缓冲区</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内存中的一片空间</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，再</a:t>
            </a:r>
            <a:r>
              <a:rPr lang="zh-CN" altLang="en-US" sz="1050" b="1" dirty="0">
                <a:solidFill>
                  <a:srgbClr val="FF0000"/>
                </a:solidFill>
                <a:latin typeface="微软雅黑" pitchFamily="34" charset="-122"/>
                <a:ea typeface="微软雅黑" pitchFamily="34" charset="-122"/>
              </a:rPr>
              <a:t>由操作系统控制网卡把发送缓冲区的数据发送给服务端网卡</a:t>
            </a:r>
            <a:endParaRPr lang="en-US" altLang="zh-CN" sz="105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pitchFamily="34" charset="-122"/>
                <a:ea typeface="微软雅黑" pitchFamily="34" charset="-122"/>
              </a:rPr>
              <a:t>6.4</a:t>
            </a:r>
            <a:r>
              <a:rPr lang="zh-CN" altLang="en-US" sz="2400" b="1" dirty="0">
                <a:solidFill>
                  <a:srgbClr val="595959"/>
                </a:solidFill>
                <a:latin typeface="微软雅黑" pitchFamily="34" charset="-122"/>
                <a:ea typeface="微软雅黑" pitchFamily="34" charset="-122"/>
              </a:rPr>
              <a:t> </a:t>
            </a:r>
            <a:r>
              <a:rPr lang="en-US" altLang="zh-CN" sz="2400" b="1" dirty="0">
                <a:solidFill>
                  <a:srgbClr val="595959"/>
                </a:solidFill>
                <a:latin typeface="微软雅黑" pitchFamily="34" charset="-122"/>
                <a:ea typeface="微软雅黑" pitchFamily="34" charset="-122"/>
              </a:rPr>
              <a:t>socket</a:t>
            </a:r>
            <a:r>
              <a:rPr lang="zh-CN" altLang="en-US" sz="2400" b="1" dirty="0">
                <a:solidFill>
                  <a:srgbClr val="595959"/>
                </a:solidFill>
                <a:latin typeface="微软雅黑" pitchFamily="34" charset="-122"/>
                <a:ea typeface="微软雅黑" pitchFamily="34" charset="-122"/>
              </a:rPr>
              <a:t>之</a:t>
            </a:r>
            <a:r>
              <a:rPr lang="en-US" altLang="zh-CN" sz="2400" b="1" dirty="0">
                <a:solidFill>
                  <a:srgbClr val="595959"/>
                </a:solidFill>
                <a:latin typeface="微软雅黑" pitchFamily="34" charset="-122"/>
                <a:ea typeface="微软雅黑" pitchFamily="34" charset="-122"/>
              </a:rPr>
              <a:t>send</a:t>
            </a:r>
            <a:r>
              <a:rPr lang="zh-CN" altLang="en-US" sz="2400" b="1" dirty="0">
                <a:solidFill>
                  <a:srgbClr val="595959"/>
                </a:solidFill>
                <a:latin typeface="微软雅黑" pitchFamily="34" charset="-122"/>
                <a:ea typeface="微软雅黑" pitchFamily="34" charset="-122"/>
              </a:rPr>
              <a:t>和</a:t>
            </a:r>
            <a:r>
              <a:rPr lang="en-US" altLang="zh-CN" sz="2400" b="1" dirty="0" err="1">
                <a:solidFill>
                  <a:srgbClr val="595959"/>
                </a:solidFill>
                <a:latin typeface="微软雅黑" pitchFamily="34" charset="-122"/>
                <a:ea typeface="微软雅黑" pitchFamily="34" charset="-122"/>
              </a:rPr>
              <a:t>recv</a:t>
            </a:r>
            <a:r>
              <a:rPr lang="zh-CN" altLang="en-US" sz="2400" b="1" dirty="0">
                <a:solidFill>
                  <a:srgbClr val="595959"/>
                </a:solidFill>
                <a:latin typeface="微软雅黑" pitchFamily="34" charset="-122"/>
                <a:ea typeface="微软雅黑" pitchFamily="34" charset="-122"/>
              </a:rPr>
              <a:t>原理剖析</a:t>
            </a:r>
            <a:endParaRPr lang="zh-TW" altLang="zh-CN" sz="2400" b="1" dirty="0">
              <a:solidFill>
                <a:srgbClr val="595959"/>
              </a:solidFill>
              <a:latin typeface="微软雅黑" pitchFamily="34" charset="-122"/>
              <a:ea typeface="微软雅黑"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pitchFamily="34" charset="-122"/>
                <a:ea typeface="微软雅黑" pitchFamily="34" charset="-122"/>
              </a:rPr>
              <a:t>6.4.4</a:t>
            </a:r>
            <a:r>
              <a:rPr lang="zh-CN" altLang="en-US" b="1" dirty="0">
                <a:solidFill>
                  <a:srgbClr val="404040"/>
                </a:solidFill>
                <a:latin typeface="微软雅黑" pitchFamily="34" charset="-122"/>
                <a:ea typeface="微软雅黑" pitchFamily="34" charset="-122"/>
              </a:rPr>
              <a:t> </a:t>
            </a:r>
            <a:r>
              <a:rPr lang="en-US" altLang="zh-CN" b="1" dirty="0" err="1">
                <a:solidFill>
                  <a:srgbClr val="404040"/>
                </a:solidFill>
                <a:latin typeface="微软雅黑" pitchFamily="34" charset="-122"/>
                <a:ea typeface="微软雅黑" pitchFamily="34" charset="-122"/>
              </a:rPr>
              <a:t>recv</a:t>
            </a:r>
            <a:r>
              <a:rPr lang="zh-CN" altLang="en-US" b="1" dirty="0">
                <a:solidFill>
                  <a:srgbClr val="404040"/>
                </a:solidFill>
                <a:latin typeface="微软雅黑" pitchFamily="34" charset="-122"/>
                <a:ea typeface="微软雅黑" pitchFamily="34" charset="-122"/>
              </a:rPr>
              <a:t>原理剖析</a:t>
            </a:r>
            <a:endParaRPr lang="zh-CN" altLang="en-US" b="1" dirty="0">
              <a:solidFill>
                <a:srgbClr val="404040"/>
              </a:solidFill>
              <a:latin typeface="微软雅黑" pitchFamily="34" charset="-122"/>
              <a:ea typeface="微软雅黑" pitchFamily="34" charset="-122"/>
            </a:endParaRPr>
          </a:p>
        </p:txBody>
      </p:sp>
      <p:sp>
        <p:nvSpPr>
          <p:cNvPr id="5" name="TextBox 15"/>
          <p:cNvSpPr txBox="1">
            <a:spLocks noChangeArrowheads="1"/>
          </p:cNvSpPr>
          <p:nvPr/>
        </p:nvSpPr>
        <p:spPr bwMode="auto">
          <a:xfrm>
            <a:off x="841375" y="1563638"/>
            <a:ext cx="715458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err="1">
                <a:solidFill>
                  <a:srgbClr val="262626"/>
                </a:solidFill>
                <a:latin typeface="微软雅黑" pitchFamily="34" charset="-122"/>
                <a:ea typeface="微软雅黑" pitchFamily="34" charset="-122"/>
              </a:rPr>
              <a:t>recv</a:t>
            </a:r>
            <a:r>
              <a:rPr lang="zh-CN" altLang="en-US" sz="1050" dirty="0">
                <a:solidFill>
                  <a:srgbClr val="262626"/>
                </a:solidFill>
                <a:latin typeface="微软雅黑" pitchFamily="34" charset="-122"/>
                <a:ea typeface="微软雅黑" pitchFamily="34" charset="-122"/>
              </a:rPr>
              <a:t>是不是直接从客户端接收数据</a:t>
            </a:r>
            <a:r>
              <a:rPr lang="en-US" altLang="zh-CN"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a:p>
            <a:pPr marL="0" indent="0">
              <a:lnSpc>
                <a:spcPct val="150000"/>
              </a:lnSpc>
            </a:pPr>
            <a:endParaRPr lang="en-US" altLang="zh-CN" sz="1050" dirty="0">
              <a:solidFill>
                <a:srgbClr val="262626"/>
              </a:solidFill>
              <a:latin typeface="微软雅黑" pitchFamily="34" charset="-122"/>
              <a:ea typeface="微软雅黑" pitchFamily="34" charset="-122"/>
            </a:endParaRPr>
          </a:p>
          <a:p>
            <a:pPr marL="0" indent="0">
              <a:lnSpc>
                <a:spcPct val="150000"/>
              </a:lnSpc>
            </a:pPr>
            <a:r>
              <a:rPr lang="zh-CN" altLang="en-US" sz="1050" dirty="0">
                <a:solidFill>
                  <a:srgbClr val="262626"/>
                </a:solidFill>
                <a:latin typeface="微软雅黑" pitchFamily="34" charset="-122"/>
                <a:ea typeface="微软雅黑" pitchFamily="34" charset="-122"/>
              </a:rPr>
              <a:t>不是，</a:t>
            </a:r>
            <a:r>
              <a:rPr lang="zh-CN" altLang="en-US" sz="1050" b="1" dirty="0">
                <a:solidFill>
                  <a:srgbClr val="FF0000"/>
                </a:solidFill>
                <a:latin typeface="微软雅黑" pitchFamily="34" charset="-122"/>
                <a:ea typeface="微软雅黑" pitchFamily="34" charset="-122"/>
              </a:rPr>
              <a:t>应用软件是无法直接通过网卡接收数据的</a:t>
            </a:r>
            <a:r>
              <a:rPr lang="zh-CN" altLang="en-US" sz="1050" dirty="0">
                <a:solidFill>
                  <a:srgbClr val="262626"/>
                </a:solidFill>
                <a:latin typeface="微软雅黑" pitchFamily="34" charset="-122"/>
                <a:ea typeface="微软雅黑" pitchFamily="34" charset="-122"/>
              </a:rPr>
              <a:t>，它需要调用操作系统接口，</a:t>
            </a:r>
            <a:r>
              <a:rPr lang="zh-CN" altLang="en-US" sz="1050" b="1" dirty="0">
                <a:solidFill>
                  <a:srgbClr val="FF0000"/>
                </a:solidFill>
                <a:latin typeface="微软雅黑" pitchFamily="34" charset="-122"/>
                <a:ea typeface="微软雅黑" pitchFamily="34" charset="-122"/>
              </a:rPr>
              <a:t>由操作系统通过网卡接收数据</a:t>
            </a:r>
            <a:r>
              <a:rPr lang="zh-CN" altLang="en-US" sz="1050" dirty="0">
                <a:solidFill>
                  <a:srgbClr val="262626"/>
                </a:solidFill>
                <a:latin typeface="微软雅黑" pitchFamily="34" charset="-122"/>
                <a:ea typeface="微软雅黑" pitchFamily="34" charset="-122"/>
              </a:rPr>
              <a:t>，把接收的数据写入到</a:t>
            </a:r>
            <a:r>
              <a:rPr lang="zh-CN" altLang="en-US" sz="1050" b="1" dirty="0">
                <a:solidFill>
                  <a:srgbClr val="FF0000"/>
                </a:solidFill>
                <a:latin typeface="微软雅黑" pitchFamily="34" charset="-122"/>
                <a:ea typeface="微软雅黑" pitchFamily="34" charset="-122"/>
              </a:rPr>
              <a:t>接收缓冲区</a:t>
            </a:r>
            <a:r>
              <a:rPr lang="en-US" altLang="zh-CN" sz="1050" dirty="0">
                <a:solidFill>
                  <a:srgbClr val="262626"/>
                </a:solidFill>
                <a:latin typeface="微软雅黑" pitchFamily="34" charset="-122"/>
                <a:ea typeface="微软雅黑" pitchFamily="34" charset="-122"/>
              </a:rPr>
              <a:t>(</a:t>
            </a:r>
            <a:r>
              <a:rPr lang="zh-CN" altLang="en-US" sz="1050" dirty="0">
                <a:solidFill>
                  <a:srgbClr val="262626"/>
                </a:solidFill>
                <a:latin typeface="微软雅黑" pitchFamily="34" charset="-122"/>
                <a:ea typeface="微软雅黑" pitchFamily="34" charset="-122"/>
              </a:rPr>
              <a:t>内存中的一片空间），应用程序</a:t>
            </a:r>
            <a:r>
              <a:rPr lang="zh-CN" altLang="en-US" sz="1050" b="1" dirty="0">
                <a:solidFill>
                  <a:srgbClr val="FF0000"/>
                </a:solidFill>
                <a:latin typeface="微软雅黑" pitchFamily="34" charset="-122"/>
                <a:ea typeface="微软雅黑" pitchFamily="34" charset="-122"/>
              </a:rPr>
              <a:t>再从接收缓存区获取客户端发送的数据</a:t>
            </a:r>
            <a:r>
              <a:rPr lang="zh-CN" altLang="en-US" sz="1050" dirty="0">
                <a:solidFill>
                  <a:srgbClr val="262626"/>
                </a:solidFill>
                <a:latin typeface="微软雅黑" pitchFamily="34" charset="-122"/>
                <a:ea typeface="微软雅黑" pitchFamily="34" charset="-122"/>
              </a:rPr>
              <a:t>。</a:t>
            </a:r>
            <a:endParaRPr lang="en-US" altLang="zh-CN" sz="1050" dirty="0">
              <a:solidFill>
                <a:srgbClr val="26262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p="http://schemas.openxmlformats.org/presentationml/2006/main">
  <p:tag name="MH" val="20180905155037"/>
  <p:tag name="MH_LIBRARY" val="CONTENTS"/>
  <p:tag name="MH_TYPE" val="OTHERS"/>
  <p:tag name="ID" val="545836"/>
</p:tagLst>
</file>

<file path=ppt/tags/tag10.xml><?xml version="1.0" encoding="utf-8"?>
<p:tagLst xmlns:p="http://schemas.openxmlformats.org/presentationml/2006/main">
  <p:tag name="MH" val="20180905155037"/>
  <p:tag name="MH_LIBRARY" val="CONTENTS"/>
  <p:tag name="MH_TYPE" val="OTHERS"/>
  <p:tag name="ID" val="545836"/>
</p:tagLst>
</file>

<file path=ppt/tags/tag11.xml><?xml version="1.0" encoding="utf-8"?>
<p:tagLst xmlns:p="http://schemas.openxmlformats.org/presentationml/2006/main">
  <p:tag name="MH" val="20180905155037"/>
  <p:tag name="MH_LIBRARY" val="CONTENTS"/>
  <p:tag name="MH_TYPE" val="OTHERS"/>
  <p:tag name="ID" val="545836"/>
</p:tagLst>
</file>

<file path=ppt/tags/tag12.xml><?xml version="1.0" encoding="utf-8"?>
<p:tagLst xmlns:p="http://schemas.openxmlformats.org/presentationml/2006/main">
  <p:tag name="MH" val="20180905155037"/>
  <p:tag name="MH_LIBRARY" val="CONTENTS"/>
  <p:tag name="MH_TYPE" val="OTHERS"/>
  <p:tag name="ID" val="545836"/>
</p:tagLst>
</file>

<file path=ppt/tags/tag13.xml><?xml version="1.0" encoding="utf-8"?>
<p:tagLst xmlns:p="http://schemas.openxmlformats.org/presentationml/2006/main">
  <p:tag name="MH" val="20180905155037"/>
  <p:tag name="MH_LIBRARY" val="CONTENTS"/>
  <p:tag name="MH_TYPE" val="OTHERS"/>
  <p:tag name="ID" val="545836"/>
</p:tagLst>
</file>

<file path=ppt/tags/tag14.xml><?xml version="1.0" encoding="utf-8"?>
<p:tagLst xmlns:p="http://schemas.openxmlformats.org/presentationml/2006/main">
  <p:tag name="MH" val="20180905155037"/>
  <p:tag name="MH_LIBRARY" val="CONTENTS"/>
  <p:tag name="MH_TYPE" val="OTHERS"/>
  <p:tag name="ID" val="545836"/>
</p:tagLst>
</file>

<file path=ppt/tags/tag15.xml><?xml version="1.0" encoding="utf-8"?>
<p:tagLst xmlns:p="http://schemas.openxmlformats.org/presentationml/2006/main">
  <p:tag name="MH" val="20180905155037"/>
  <p:tag name="MH_LIBRARY" val="CONTENTS"/>
  <p:tag name="MH_TYPE" val="OTHERS"/>
  <p:tag name="ID" val="545836"/>
</p:tagLst>
</file>

<file path=ppt/tags/tag16.xml><?xml version="1.0" encoding="utf-8"?>
<p:tagLst xmlns:p="http://schemas.openxmlformats.org/presentationml/2006/main">
  <p:tag name="MH" val="20180905155037"/>
  <p:tag name="MH_LIBRARY" val="CONTENTS"/>
  <p:tag name="MH_TYPE" val="OTHERS"/>
  <p:tag name="ID" val="545836"/>
</p:tagLst>
</file>

<file path=ppt/tags/tag17.xml><?xml version="1.0" encoding="utf-8"?>
<p:tagLst xmlns:p="http://schemas.openxmlformats.org/presentationml/2006/main">
  <p:tag name="MH" val="20180905155037"/>
  <p:tag name="MH_LIBRARY" val="CONTENTS"/>
  <p:tag name="MH_TYPE" val="OTHERS"/>
  <p:tag name="ID" val="545836"/>
</p:tagLst>
</file>

<file path=ppt/tags/tag18.xml><?xml version="1.0" encoding="utf-8"?>
<p:tagLst xmlns:p="http://schemas.openxmlformats.org/presentationml/2006/main">
  <p:tag name="MH" val="20180905155037"/>
  <p:tag name="MH_LIBRARY" val="CONTENTS"/>
  <p:tag name="MH_TYPE" val="OTHERS"/>
  <p:tag name="ID" val="545836"/>
</p:tagLst>
</file>

<file path=ppt/tags/tag19.xml><?xml version="1.0" encoding="utf-8"?>
<p:tagLst xmlns:p="http://schemas.openxmlformats.org/presentationml/2006/main">
  <p:tag name="MH" val="20180905155037"/>
  <p:tag name="MH_LIBRARY" val="CONTENTS"/>
  <p:tag name="MH_TYPE" val="OTHERS"/>
  <p:tag name="ID" val="545836"/>
</p:tagLst>
</file>

<file path=ppt/tags/tag2.xml><?xml version="1.0" encoding="utf-8"?>
<p:tagLst xmlns:p="http://schemas.openxmlformats.org/presentationml/2006/main">
  <p:tag name="MH" val="20180905155037"/>
  <p:tag name="MH_LIBRARY" val="CONTENTS"/>
  <p:tag name="MH_TYPE" val="OTHERS"/>
  <p:tag name="ID" val="545836"/>
</p:tagLst>
</file>

<file path=ppt/tags/tag20.xml><?xml version="1.0" encoding="utf-8"?>
<p:tagLst xmlns:p="http://schemas.openxmlformats.org/presentationml/2006/main">
  <p:tag name="MH" val="20180905155037"/>
  <p:tag name="MH_LIBRARY" val="CONTENTS"/>
  <p:tag name="MH_TYPE" val="OTHERS"/>
  <p:tag name="ID" val="545836"/>
</p:tagLst>
</file>

<file path=ppt/tags/tag21.xml><?xml version="1.0" encoding="utf-8"?>
<p:tagLst xmlns:p="http://schemas.openxmlformats.org/presentationml/2006/main">
  <p:tag name="MH" val="20180905155037"/>
  <p:tag name="MH_LIBRARY" val="CONTENTS"/>
  <p:tag name="MH_TYPE" val="OTHERS"/>
  <p:tag name="ID" val="545836"/>
</p:tagLst>
</file>

<file path=ppt/tags/tag22.xml><?xml version="1.0" encoding="utf-8"?>
<p:tagLst xmlns:p="http://schemas.openxmlformats.org/presentationml/2006/main">
  <p:tag name="MH" val="20180905155037"/>
  <p:tag name="MH_LIBRARY" val="CONTENTS"/>
  <p:tag name="MH_TYPE" val="OTHERS"/>
  <p:tag name="ID" val="545836"/>
</p:tagLst>
</file>

<file path=ppt/tags/tag23.xml><?xml version="1.0" encoding="utf-8"?>
<p:tagLst xmlns:p="http://schemas.openxmlformats.org/presentationml/2006/main">
  <p:tag name="MH" val="20180905155037"/>
  <p:tag name="MH_LIBRARY" val="CONTENTS"/>
  <p:tag name="MH_TYPE" val="OTHERS"/>
  <p:tag name="ID" val="545836"/>
</p:tagLst>
</file>

<file path=ppt/tags/tag24.xml><?xml version="1.0" encoding="utf-8"?>
<p:tagLst xmlns:p="http://schemas.openxmlformats.org/presentationml/2006/main">
  <p:tag name="MH" val="20180905155037"/>
  <p:tag name="MH_LIBRARY" val="CONTENTS"/>
  <p:tag name="MH_TYPE" val="OTHERS"/>
  <p:tag name="ID" val="545836"/>
</p:tagLst>
</file>

<file path=ppt/tags/tag25.xml><?xml version="1.0" encoding="utf-8"?>
<p:tagLst xmlns:p="http://schemas.openxmlformats.org/presentationml/2006/main">
  <p:tag name="MH" val="20180905155037"/>
  <p:tag name="MH_LIBRARY" val="CONTENTS"/>
  <p:tag name="MH_TYPE" val="OTHERS"/>
  <p:tag name="ID" val="545836"/>
</p:tagLst>
</file>

<file path=ppt/tags/tag26.xml><?xml version="1.0" encoding="utf-8"?>
<p:tagLst xmlns:p="http://schemas.openxmlformats.org/presentationml/2006/main">
  <p:tag name="MH" val="20180905155037"/>
  <p:tag name="MH_LIBRARY" val="CONTENTS"/>
  <p:tag name="MH_TYPE" val="OTHERS"/>
  <p:tag name="ID" val="545836"/>
</p:tagLst>
</file>

<file path=ppt/tags/tag27.xml><?xml version="1.0" encoding="utf-8"?>
<p:tagLst xmlns:p="http://schemas.openxmlformats.org/presentationml/2006/main">
  <p:tag name="MH" val="20180905155037"/>
  <p:tag name="MH_LIBRARY" val="CONTENTS"/>
  <p:tag name="MH_TYPE" val="OTHERS"/>
  <p:tag name="ID" val="545836"/>
</p:tagLst>
</file>

<file path=ppt/tags/tag28.xml><?xml version="1.0" encoding="utf-8"?>
<p:tagLst xmlns:p="http://schemas.openxmlformats.org/presentationml/2006/main">
  <p:tag name="MH" val="20180905155037"/>
  <p:tag name="MH_LIBRARY" val="CONTENTS"/>
  <p:tag name="MH_TYPE" val="OTHERS"/>
  <p:tag name="ID" val="545836"/>
</p:tagLst>
</file>

<file path=ppt/tags/tag29.xml><?xml version="1.0" encoding="utf-8"?>
<p:tagLst xmlns:p="http://schemas.openxmlformats.org/presentationml/2006/main">
  <p:tag name="MH" val="20180905155037"/>
  <p:tag name="MH_LIBRARY" val="CONTENTS"/>
  <p:tag name="MH_TYPE" val="OTHERS"/>
  <p:tag name="ID" val="545836"/>
</p:tagLst>
</file>

<file path=ppt/tags/tag3.xml><?xml version="1.0" encoding="utf-8"?>
<p:tagLst xmlns:p="http://schemas.openxmlformats.org/presentationml/2006/main">
  <p:tag name="MH" val="20180905155037"/>
  <p:tag name="MH_LIBRARY" val="CONTENTS"/>
  <p:tag name="MH_TYPE" val="OTHERS"/>
  <p:tag name="ID" val="545836"/>
</p:tagLst>
</file>

<file path=ppt/tags/tag30.xml><?xml version="1.0" encoding="utf-8"?>
<p:tagLst xmlns:p="http://schemas.openxmlformats.org/presentationml/2006/main">
  <p:tag name="MH" val="20180905155037"/>
  <p:tag name="MH_LIBRARY" val="CONTENTS"/>
  <p:tag name="MH_TYPE" val="OTHERS"/>
  <p:tag name="ID" val="545836"/>
</p:tagLst>
</file>

<file path=ppt/tags/tag31.xml><?xml version="1.0" encoding="utf-8"?>
<p:tagLst xmlns:p="http://schemas.openxmlformats.org/presentationml/2006/main">
  <p:tag name="MH" val="20180905155037"/>
  <p:tag name="MH_LIBRARY" val="CONTENTS"/>
  <p:tag name="MH_TYPE" val="OTHERS"/>
  <p:tag name="ID" val="545836"/>
</p:tagLst>
</file>

<file path=ppt/tags/tag32.xml><?xml version="1.0" encoding="utf-8"?>
<p:tagLst xmlns:p="http://schemas.openxmlformats.org/presentationml/2006/main">
  <p:tag name="MH" val="20180905155037"/>
  <p:tag name="MH_LIBRARY" val="CONTENTS"/>
  <p:tag name="MH_TYPE" val="OTHERS"/>
  <p:tag name="ID" val="545836"/>
</p:tagLst>
</file>

<file path=ppt/tags/tag33.xml><?xml version="1.0" encoding="utf-8"?>
<p:tagLst xmlns:p="http://schemas.openxmlformats.org/presentationml/2006/main">
  <p:tag name="MH" val="20180905155037"/>
  <p:tag name="MH_LIBRARY" val="CONTENTS"/>
  <p:tag name="MH_TYPE" val="OTHERS"/>
  <p:tag name="ID" val="545836"/>
</p:tagLst>
</file>

<file path=ppt/tags/tag34.xml><?xml version="1.0" encoding="utf-8"?>
<p:tagLst xmlns:p="http://schemas.openxmlformats.org/presentationml/2006/main">
  <p:tag name="MH" val="20180905155037"/>
  <p:tag name="MH_LIBRARY" val="CONTENTS"/>
  <p:tag name="MH_TYPE" val="OTHERS"/>
  <p:tag name="ID" val="545836"/>
</p:tagLst>
</file>

<file path=ppt/tags/tag35.xml><?xml version="1.0" encoding="utf-8"?>
<p:tagLst xmlns:p="http://schemas.openxmlformats.org/presentationml/2006/main">
  <p:tag name="MH" val="20180905155037"/>
  <p:tag name="MH_LIBRARY" val="CONTENTS"/>
  <p:tag name="MH_TYPE" val="OTHERS"/>
  <p:tag name="ID" val="545836"/>
</p:tagLst>
</file>

<file path=ppt/tags/tag36.xml><?xml version="1.0" encoding="utf-8"?>
<p:tagLst xmlns:p="http://schemas.openxmlformats.org/presentationml/2006/main">
  <p:tag name="MH" val="20180905155037"/>
  <p:tag name="MH_LIBRARY" val="CONTENTS"/>
  <p:tag name="MH_TYPE" val="OTHERS"/>
  <p:tag name="ID" val="545836"/>
</p:tagLst>
</file>

<file path=ppt/tags/tag37.xml><?xml version="1.0" encoding="utf-8"?>
<p:tagLst xmlns:p="http://schemas.openxmlformats.org/presentationml/2006/main">
  <p:tag name="MH" val="20180905155037"/>
  <p:tag name="MH_LIBRARY" val="CONTENTS"/>
  <p:tag name="MH_TYPE" val="OTHERS"/>
  <p:tag name="ID" val="545836"/>
</p:tagLst>
</file>

<file path=ppt/tags/tag38.xml><?xml version="1.0" encoding="utf-8"?>
<p:tagLst xmlns:p="http://schemas.openxmlformats.org/presentationml/2006/main">
  <p:tag name="MH" val="20180905155037"/>
  <p:tag name="MH_LIBRARY" val="CONTENTS"/>
  <p:tag name="MH_TYPE" val="OTHERS"/>
  <p:tag name="ID" val="545836"/>
</p:tagLst>
</file>

<file path=ppt/tags/tag39.xml><?xml version="1.0" encoding="utf-8"?>
<p:tagLst xmlns:p="http://schemas.openxmlformats.org/presentationml/2006/main">
  <p:tag name="MH" val="20180905155037"/>
  <p:tag name="MH_LIBRARY" val="CONTENTS"/>
  <p:tag name="MH_TYPE" val="OTHERS"/>
  <p:tag name="ID" val="545836"/>
</p:tagLst>
</file>

<file path=ppt/tags/tag4.xml><?xml version="1.0" encoding="utf-8"?>
<p:tagLst xmlns:p="http://schemas.openxmlformats.org/presentationml/2006/main">
  <p:tag name="MH" val="20180905155037"/>
  <p:tag name="MH_LIBRARY" val="CONTENTS"/>
  <p:tag name="MH_TYPE" val="OTHERS"/>
  <p:tag name="ID" val="545836"/>
</p:tagLst>
</file>

<file path=ppt/tags/tag40.xml><?xml version="1.0" encoding="utf-8"?>
<p:tagLst xmlns:p="http://schemas.openxmlformats.org/presentationml/2006/main">
  <p:tag name="MH" val="20180905155037"/>
  <p:tag name="MH_LIBRARY" val="CONTENTS"/>
  <p:tag name="MH_TYPE" val="OTHERS"/>
  <p:tag name="ID" val="545836"/>
</p:tagLst>
</file>

<file path=ppt/tags/tag41.xml><?xml version="1.0" encoding="utf-8"?>
<p:tagLst xmlns:p="http://schemas.openxmlformats.org/presentationml/2006/main">
  <p:tag name="MH" val="20180905155037"/>
  <p:tag name="MH_LIBRARY" val="CONTENTS"/>
  <p:tag name="MH_TYPE" val="OTHERS"/>
  <p:tag name="ID" val="545836"/>
</p:tagLst>
</file>

<file path=ppt/tags/tag42.xml><?xml version="1.0" encoding="utf-8"?>
<p:tagLst xmlns:p="http://schemas.openxmlformats.org/presentationml/2006/main">
  <p:tag name="MH" val="20180905155037"/>
  <p:tag name="MH_LIBRARY" val="CONTENTS"/>
  <p:tag name="MH_TYPE" val="OTHERS"/>
  <p:tag name="ID" val="545836"/>
</p:tagLst>
</file>

<file path=ppt/tags/tag5.xml><?xml version="1.0" encoding="utf-8"?>
<p:tagLst xmlns:p="http://schemas.openxmlformats.org/presentationml/2006/main">
  <p:tag name="MH" val="20180905155037"/>
  <p:tag name="MH_LIBRARY" val="CONTENTS"/>
  <p:tag name="MH_TYPE" val="OTHERS"/>
  <p:tag name="ID" val="545836"/>
</p:tagLst>
</file>

<file path=ppt/tags/tag6.xml><?xml version="1.0" encoding="utf-8"?>
<p:tagLst xmlns:p="http://schemas.openxmlformats.org/presentationml/2006/main">
  <p:tag name="MH" val="20180905155037"/>
  <p:tag name="MH_LIBRARY" val="CONTENTS"/>
  <p:tag name="MH_TYPE" val="OTHERS"/>
  <p:tag name="ID" val="545836"/>
</p:tagLst>
</file>

<file path=ppt/tags/tag7.xml><?xml version="1.0" encoding="utf-8"?>
<p:tagLst xmlns:p="http://schemas.openxmlformats.org/presentationml/2006/main">
  <p:tag name="MH" val="20180905155037"/>
  <p:tag name="MH_LIBRARY" val="CONTENTS"/>
  <p:tag name="MH_TYPE" val="OTHERS"/>
  <p:tag name="ID" val="545836"/>
</p:tagLst>
</file>

<file path=ppt/tags/tag8.xml><?xml version="1.0" encoding="utf-8"?>
<p:tagLst xmlns:p="http://schemas.openxmlformats.org/presentationml/2006/main">
  <p:tag name="MH" val="20180905155037"/>
  <p:tag name="MH_LIBRARY" val="CONTENTS"/>
  <p:tag name="MH_TYPE" val="OTHERS"/>
  <p:tag name="ID" val="545836"/>
</p:tagLst>
</file>

<file path=ppt/tags/tag9.xml><?xml version="1.0" encoding="utf-8"?>
<p:tagLst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13471</Words>
  <Application>WPS 演示</Application>
  <PresentationFormat>全屏显示(16:9)</PresentationFormat>
  <Paragraphs>1341</Paragraphs>
  <Slides>111</Slides>
  <Notes>0</Notes>
  <HiddenSlides>8</HiddenSlides>
  <MMClips>0</MMClips>
  <ScaleCrop>false</ScaleCrop>
  <HeadingPairs>
    <vt:vector size="6" baseType="variant">
      <vt:variant>
        <vt:lpstr>已用的字体</vt:lpstr>
      </vt:variant>
      <vt:variant>
        <vt:i4>18</vt:i4>
      </vt:variant>
      <vt:variant>
        <vt:lpstr>主题</vt:lpstr>
      </vt:variant>
      <vt:variant>
        <vt:i4>4</vt:i4>
      </vt:variant>
      <vt:variant>
        <vt:lpstr>幻灯片标题</vt:lpstr>
      </vt:variant>
      <vt:variant>
        <vt:i4>111</vt:i4>
      </vt:variant>
    </vt:vector>
  </HeadingPairs>
  <TitlesOfParts>
    <vt:vector size="133" baseType="lpstr">
      <vt:lpstr>Arial</vt:lpstr>
      <vt:lpstr>方正书宋_GBK</vt:lpstr>
      <vt:lpstr>Wingdings</vt:lpstr>
      <vt:lpstr>Calibri</vt:lpstr>
      <vt:lpstr>宋体</vt:lpstr>
      <vt:lpstr>宋体</vt:lpstr>
      <vt:lpstr>黑体</vt:lpstr>
      <vt:lpstr>Segoe UI</vt:lpstr>
      <vt:lpstr>微软雅黑</vt:lpstr>
      <vt:lpstr>Segoe UI Light</vt:lpstr>
      <vt:lpstr>微软雅黑 Light</vt:lpstr>
      <vt:lpstr>Wingdings</vt:lpstr>
      <vt:lpstr>Yuanti SC</vt:lpstr>
      <vt:lpstr>汉仪旗黑KW</vt:lpstr>
      <vt:lpstr>Arial Unicode MS</vt:lpstr>
      <vt:lpstr>Helvetica Neue</vt:lpstr>
      <vt:lpstr>汉仪书宋二KW</vt:lpstr>
      <vt:lpstr>苹方-简</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houxiaojun</cp:lastModifiedBy>
  <cp:revision>1470</cp:revision>
  <dcterms:created xsi:type="dcterms:W3CDTF">2019-11-13T10:03:19Z</dcterms:created>
  <dcterms:modified xsi:type="dcterms:W3CDTF">2019-11-13T10:03:19Z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